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4"/>
  </p:notesMasterIdLst>
  <p:handoutMasterIdLst>
    <p:handoutMasterId r:id="rId55"/>
  </p:handoutMasterIdLst>
  <p:sldIdLst>
    <p:sldId id="370" r:id="rId2"/>
    <p:sldId id="385" r:id="rId3"/>
    <p:sldId id="386" r:id="rId4"/>
    <p:sldId id="387" r:id="rId5"/>
    <p:sldId id="388" r:id="rId6"/>
    <p:sldId id="389" r:id="rId7"/>
    <p:sldId id="528" r:id="rId8"/>
    <p:sldId id="531" r:id="rId9"/>
    <p:sldId id="563" r:id="rId10"/>
    <p:sldId id="564" r:id="rId11"/>
    <p:sldId id="584" r:id="rId12"/>
    <p:sldId id="529" r:id="rId13"/>
    <p:sldId id="587" r:id="rId14"/>
    <p:sldId id="588" r:id="rId15"/>
    <p:sldId id="491" r:id="rId16"/>
    <p:sldId id="497" r:id="rId17"/>
    <p:sldId id="498" r:id="rId18"/>
    <p:sldId id="495" r:id="rId19"/>
    <p:sldId id="496" r:id="rId20"/>
    <p:sldId id="499" r:id="rId21"/>
    <p:sldId id="500" r:id="rId22"/>
    <p:sldId id="503" r:id="rId23"/>
    <p:sldId id="501" r:id="rId24"/>
    <p:sldId id="589" r:id="rId25"/>
    <p:sldId id="590" r:id="rId26"/>
    <p:sldId id="591" r:id="rId27"/>
    <p:sldId id="592" r:id="rId28"/>
    <p:sldId id="593" r:id="rId29"/>
    <p:sldId id="594" r:id="rId30"/>
    <p:sldId id="595" r:id="rId31"/>
    <p:sldId id="596" r:id="rId32"/>
    <p:sldId id="637" r:id="rId33"/>
    <p:sldId id="639" r:id="rId34"/>
    <p:sldId id="638" r:id="rId35"/>
    <p:sldId id="597" r:id="rId36"/>
    <p:sldId id="598" r:id="rId37"/>
    <p:sldId id="532" r:id="rId38"/>
    <p:sldId id="600" r:id="rId39"/>
    <p:sldId id="601" r:id="rId40"/>
    <p:sldId id="602" r:id="rId41"/>
    <p:sldId id="603" r:id="rId42"/>
    <p:sldId id="604" r:id="rId43"/>
    <p:sldId id="607" r:id="rId44"/>
    <p:sldId id="606" r:id="rId45"/>
    <p:sldId id="605" r:id="rId46"/>
    <p:sldId id="608" r:id="rId47"/>
    <p:sldId id="632" r:id="rId48"/>
    <p:sldId id="633" r:id="rId49"/>
    <p:sldId id="634" r:id="rId50"/>
    <p:sldId id="636" r:id="rId51"/>
    <p:sldId id="384" r:id="rId52"/>
    <p:sldId id="36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252" autoAdjust="0"/>
    <p:restoredTop sz="97461" autoAdjust="0"/>
  </p:normalViewPr>
  <p:slideViewPr>
    <p:cSldViewPr snapToGrid="0" showGuides="1">
      <p:cViewPr varScale="1">
        <p:scale>
          <a:sx n="103" d="100"/>
          <a:sy n="103" d="100"/>
        </p:scale>
        <p:origin x="114" y="348"/>
      </p:cViewPr>
      <p:guideLst>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121" d="100"/>
          <a:sy n="121" d="100"/>
        </p:scale>
        <p:origin x="4188"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t>11/29/2021</a:t>
            </a:fld>
            <a:endParaRPr lang="en-US" sz="1050" dirty="0"/>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rPr>
              <a:t>Hand out</a:t>
            </a:r>
            <a:r>
              <a:rPr lang="en-US" sz="1050" dirty="0">
                <a:solidFill>
                  <a:schemeClr val="accent2"/>
                </a:solidFill>
              </a:rPr>
              <a:t> </a:t>
            </a:r>
            <a:fld id="{C92BABF8-1341-4DCB-864A-D83C08BEEAE4}" type="slidenum">
              <a:rPr lang="en-US" sz="1050" smtClean="0"/>
              <a:t>‹#›</a:t>
            </a:fld>
            <a:endParaRPr lang="en-US" sz="1050" dirty="0"/>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lvl1pPr>
          </a:lstStyle>
          <a:p>
            <a:fld id="{76FBC1AF-E4C9-412F-9B6D-66CD520F95DB}" type="datetimeFigureOut">
              <a:rPr lang="en-US" smtClean="0"/>
              <a:pPr/>
              <a:t>11/29/2021</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pPr/>
              <a:t>‹#›</a:t>
            </a:fld>
            <a:endParaRPr lang="en-US" dirty="0"/>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sz="1600" dirty="0"/>
              <a:t>Larger Example: AXI4 Bus Fabric using </a:t>
            </a:r>
            <a:r>
              <a:rPr lang="en-US" sz="1600" dirty="0" err="1"/>
              <a:t>MatchLib</a:t>
            </a:r>
            <a:endParaRPr lang="en-US" sz="1600" dirty="0"/>
          </a:p>
          <a:p>
            <a:endParaRPr lang="en-US" sz="1600" dirty="0"/>
          </a:p>
          <a:p>
            <a:r>
              <a:rPr lang="en-US" sz="1600" dirty="0"/>
              <a:t>Animations:</a:t>
            </a:r>
          </a:p>
          <a:p>
            <a:endParaRPr lang="en-US" sz="1600" dirty="0"/>
          </a:p>
          <a:p>
            <a:pPr marL="342900" indent="-342900">
              <a:buAutoNum type="arabicPeriod"/>
            </a:pPr>
            <a:r>
              <a:rPr lang="en-US" sz="1600" dirty="0"/>
              <a:t>Top level of design</a:t>
            </a:r>
          </a:p>
          <a:p>
            <a:pPr marL="342900" indent="-342900">
              <a:buAutoNum type="arabicPeriod"/>
            </a:pPr>
            <a:r>
              <a:rPr lang="en-US" sz="1600" dirty="0"/>
              <a:t>Two DMA Instances</a:t>
            </a:r>
          </a:p>
          <a:p>
            <a:pPr marL="342900" indent="-342900">
              <a:buAutoNum type="arabicPeriod"/>
            </a:pPr>
            <a:r>
              <a:rPr lang="en-US" sz="1600" dirty="0"/>
              <a:t>Two RAM Instances</a:t>
            </a:r>
          </a:p>
          <a:p>
            <a:endParaRPr lang="en-US" sz="1600" dirty="0"/>
          </a:p>
          <a:p>
            <a:endParaRPr lang="en-CA" dirty="0"/>
          </a:p>
        </p:txBody>
      </p:sp>
      <p:sp>
        <p:nvSpPr>
          <p:cNvPr id="4" name="Header Placeholder 3"/>
          <p:cNvSpPr>
            <a:spLocks noGrp="1"/>
          </p:cNvSpPr>
          <p:nvPr>
            <p:ph type="hdr" sz="quarter" idx="10"/>
          </p:nvPr>
        </p:nvSpPr>
        <p:spPr/>
        <p:txBody>
          <a:bodyPr/>
          <a:lstStyle/>
          <a:p>
            <a:pPr>
              <a:defRPr/>
            </a:pPr>
            <a:r>
              <a:rPr lang="en-US"/>
              <a:t>Presentation Title</a:t>
            </a:r>
          </a:p>
        </p:txBody>
      </p:sp>
      <p:sp>
        <p:nvSpPr>
          <p:cNvPr id="5" name="Slide Number Placeholder 4"/>
          <p:cNvSpPr>
            <a:spLocks noGrp="1"/>
          </p:cNvSpPr>
          <p:nvPr>
            <p:ph type="sldNum" sz="quarter" idx="11"/>
          </p:nvPr>
        </p:nvSpPr>
        <p:spPr/>
        <p:txBody>
          <a:bodyPr/>
          <a:lstStyle/>
          <a:p>
            <a:fld id="{4EF60D13-6827-4DE5-BBDB-189D9C1C94B1}" type="slidenum">
              <a:rPr lang="en-US" smtClean="0"/>
              <a:pPr/>
              <a:t>15</a:t>
            </a:fld>
            <a:endParaRPr lang="en-US"/>
          </a:p>
        </p:txBody>
      </p:sp>
      <p:sp>
        <p:nvSpPr>
          <p:cNvPr id="6" name="Footer Placeholder 5"/>
          <p:cNvSpPr>
            <a:spLocks noGrp="1"/>
          </p:cNvSpPr>
          <p:nvPr>
            <p:ph type="ftr" sz="quarter" idx="12"/>
          </p:nvPr>
        </p:nvSpPr>
        <p:spPr/>
        <p:txBody>
          <a:bodyPr/>
          <a:lstStyle/>
          <a:p>
            <a:r>
              <a:rPr lang="en-US"/>
              <a:t>Your Initials, Presentation Title, Month Year</a:t>
            </a:r>
            <a:endParaRPr lang="en-US" dirty="0"/>
          </a:p>
        </p:txBody>
      </p:sp>
    </p:spTree>
    <p:extLst>
      <p:ext uri="{BB962C8B-B14F-4D97-AF65-F5344CB8AC3E}">
        <p14:creationId xmlns:p14="http://schemas.microsoft.com/office/powerpoint/2010/main" val="2139330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b="1">
                <a:solidFill>
                  <a:schemeClr val="accent2"/>
                </a:solidFill>
              </a:rPr>
              <a:t>Notes</a:t>
            </a:r>
            <a:r>
              <a:rPr lang="en-US"/>
              <a:t> </a:t>
            </a:r>
            <a:fld id="{E76C657F-0E32-4130-ADDA-66B81138A76A}" type="slidenum">
              <a:rPr lang="en-US" smtClean="0"/>
              <a:pPr/>
              <a:t>52</a:t>
            </a:fld>
            <a:endParaRPr lang="en-US" dirty="0"/>
          </a:p>
        </p:txBody>
      </p:sp>
    </p:spTree>
    <p:extLst>
      <p:ext uri="{BB962C8B-B14F-4D97-AF65-F5344CB8AC3E}">
        <p14:creationId xmlns:p14="http://schemas.microsoft.com/office/powerpoint/2010/main" val="3389451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sz="1600" dirty="0"/>
              <a:t>AXI4 Bus Fabric using </a:t>
            </a:r>
            <a:r>
              <a:rPr lang="en-US" sz="1600" dirty="0" err="1"/>
              <a:t>MatchLib</a:t>
            </a:r>
            <a:r>
              <a:rPr lang="en-US" sz="1600" dirty="0"/>
              <a:t> – Test #0</a:t>
            </a:r>
          </a:p>
          <a:p>
            <a:endParaRPr lang="en-US" sz="1600" dirty="0"/>
          </a:p>
          <a:p>
            <a:r>
              <a:rPr lang="en-US" sz="1600" dirty="0"/>
              <a:t>Animations:</a:t>
            </a:r>
          </a:p>
          <a:p>
            <a:endParaRPr lang="en-US" sz="1600" dirty="0"/>
          </a:p>
          <a:p>
            <a:pPr marL="342900" indent="-342900">
              <a:buAutoNum type="arabicPeriod"/>
            </a:pPr>
            <a:r>
              <a:rPr lang="en-US" sz="1600" dirty="0"/>
              <a:t>DMA0</a:t>
            </a:r>
            <a:r>
              <a:rPr lang="en-US" sz="1600" baseline="0" dirty="0"/>
              <a:t> reads from RAM0 and DMA1 reads from RAM1</a:t>
            </a:r>
          </a:p>
          <a:p>
            <a:pPr marL="342900" indent="-342900">
              <a:buAutoNum type="arabicPeriod"/>
            </a:pPr>
            <a:r>
              <a:rPr lang="en-US" sz="1600" baseline="0" dirty="0"/>
              <a:t>DMA0 writes to RAM0 and DMA1 writes to RAM1</a:t>
            </a:r>
            <a:endParaRPr lang="en-CA" dirty="0"/>
          </a:p>
        </p:txBody>
      </p:sp>
      <p:sp>
        <p:nvSpPr>
          <p:cNvPr id="4" name="Header Placeholder 3"/>
          <p:cNvSpPr>
            <a:spLocks noGrp="1"/>
          </p:cNvSpPr>
          <p:nvPr>
            <p:ph type="hdr" sz="quarter" idx="10"/>
          </p:nvPr>
        </p:nvSpPr>
        <p:spPr/>
        <p:txBody>
          <a:bodyPr/>
          <a:lstStyle/>
          <a:p>
            <a:pPr>
              <a:defRPr/>
            </a:pPr>
            <a:r>
              <a:rPr lang="en-US"/>
              <a:t>Presentation Title</a:t>
            </a:r>
          </a:p>
        </p:txBody>
      </p:sp>
      <p:sp>
        <p:nvSpPr>
          <p:cNvPr id="5" name="Slide Number Placeholder 4"/>
          <p:cNvSpPr>
            <a:spLocks noGrp="1"/>
          </p:cNvSpPr>
          <p:nvPr>
            <p:ph type="sldNum" sz="quarter" idx="11"/>
          </p:nvPr>
        </p:nvSpPr>
        <p:spPr/>
        <p:txBody>
          <a:bodyPr/>
          <a:lstStyle/>
          <a:p>
            <a:fld id="{4EF60D13-6827-4DE5-BBDB-189D9C1C94B1}" type="slidenum">
              <a:rPr lang="en-US" smtClean="0"/>
              <a:pPr/>
              <a:t>16</a:t>
            </a:fld>
            <a:endParaRPr lang="en-US"/>
          </a:p>
        </p:txBody>
      </p:sp>
      <p:sp>
        <p:nvSpPr>
          <p:cNvPr id="6" name="Footer Placeholder 5"/>
          <p:cNvSpPr>
            <a:spLocks noGrp="1"/>
          </p:cNvSpPr>
          <p:nvPr>
            <p:ph type="ftr" sz="quarter" idx="12"/>
          </p:nvPr>
        </p:nvSpPr>
        <p:spPr/>
        <p:txBody>
          <a:bodyPr/>
          <a:lstStyle/>
          <a:p>
            <a:r>
              <a:rPr lang="en-US"/>
              <a:t>Your Initials, Presentation Title, Month Year</a:t>
            </a:r>
            <a:endParaRPr lang="en-US" dirty="0"/>
          </a:p>
        </p:txBody>
      </p:sp>
    </p:spTree>
    <p:extLst>
      <p:ext uri="{BB962C8B-B14F-4D97-AF65-F5344CB8AC3E}">
        <p14:creationId xmlns:p14="http://schemas.microsoft.com/office/powerpoint/2010/main" val="111063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AXI4 Bus Fabric Test #0 simulation logs</a:t>
            </a:r>
          </a:p>
          <a:p>
            <a:endParaRPr lang="en-US" sz="1600" dirty="0"/>
          </a:p>
          <a:p>
            <a:r>
              <a:rPr lang="en-US" sz="1600" dirty="0"/>
              <a:t>Animations:</a:t>
            </a:r>
          </a:p>
          <a:p>
            <a:endParaRPr lang="en-CA" dirty="0"/>
          </a:p>
          <a:p>
            <a:r>
              <a:rPr lang="en-CA" dirty="0"/>
              <a:t>1. Before and after HLS we get nearly one beat per clock cycle</a:t>
            </a:r>
          </a:p>
        </p:txBody>
      </p:sp>
      <p:sp>
        <p:nvSpPr>
          <p:cNvPr id="4" name="Header Placeholder 3"/>
          <p:cNvSpPr>
            <a:spLocks noGrp="1"/>
          </p:cNvSpPr>
          <p:nvPr>
            <p:ph type="hdr" sz="quarter" idx="10"/>
          </p:nvPr>
        </p:nvSpPr>
        <p:spPr/>
        <p:txBody>
          <a:bodyPr/>
          <a:lstStyle/>
          <a:p>
            <a:pPr>
              <a:defRPr/>
            </a:pPr>
            <a:r>
              <a:rPr lang="en-US"/>
              <a:t>Presentation Title</a:t>
            </a:r>
          </a:p>
        </p:txBody>
      </p:sp>
      <p:sp>
        <p:nvSpPr>
          <p:cNvPr id="5" name="Slide Number Placeholder 4"/>
          <p:cNvSpPr>
            <a:spLocks noGrp="1"/>
          </p:cNvSpPr>
          <p:nvPr>
            <p:ph type="sldNum" sz="quarter" idx="11"/>
          </p:nvPr>
        </p:nvSpPr>
        <p:spPr/>
        <p:txBody>
          <a:bodyPr/>
          <a:lstStyle/>
          <a:p>
            <a:fld id="{4EF60D13-6827-4DE5-BBDB-189D9C1C94B1}" type="slidenum">
              <a:rPr lang="en-US" smtClean="0"/>
              <a:pPr/>
              <a:t>17</a:t>
            </a:fld>
            <a:endParaRPr lang="en-US"/>
          </a:p>
        </p:txBody>
      </p:sp>
      <p:sp>
        <p:nvSpPr>
          <p:cNvPr id="6" name="Footer Placeholder 5"/>
          <p:cNvSpPr>
            <a:spLocks noGrp="1"/>
          </p:cNvSpPr>
          <p:nvPr>
            <p:ph type="ftr" sz="quarter" idx="12"/>
          </p:nvPr>
        </p:nvSpPr>
        <p:spPr/>
        <p:txBody>
          <a:bodyPr/>
          <a:lstStyle/>
          <a:p>
            <a:r>
              <a:rPr lang="en-US"/>
              <a:t>Your Initials, Presentation Title, Month Year</a:t>
            </a:r>
            <a:endParaRPr lang="en-US" dirty="0"/>
          </a:p>
        </p:txBody>
      </p:sp>
    </p:spTree>
    <p:extLst>
      <p:ext uri="{BB962C8B-B14F-4D97-AF65-F5344CB8AC3E}">
        <p14:creationId xmlns:p14="http://schemas.microsoft.com/office/powerpoint/2010/main" val="42741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AXI4 Fabric Waveforms Before Catapult HLS–Test #0 (</a:t>
            </a:r>
            <a:r>
              <a:rPr lang="en-US" sz="1600" u="sng" dirty="0" err="1"/>
              <a:t>SystemC</a:t>
            </a:r>
            <a:r>
              <a:rPr lang="en-US" sz="1600" dirty="0"/>
              <a:t>)</a:t>
            </a:r>
          </a:p>
          <a:p>
            <a:endParaRPr lang="en-US" sz="1600" dirty="0"/>
          </a:p>
          <a:p>
            <a:r>
              <a:rPr lang="en-US" sz="1600" dirty="0"/>
              <a:t>We</a:t>
            </a:r>
            <a:r>
              <a:rPr lang="en-US" sz="1600" baseline="0" dirty="0"/>
              <a:t> see AXI4 concurrent read and write transfers are making optimal utilization of AXI4 bus.</a:t>
            </a:r>
            <a:endParaRPr lang="en-CA" dirty="0"/>
          </a:p>
        </p:txBody>
      </p:sp>
      <p:sp>
        <p:nvSpPr>
          <p:cNvPr id="4" name="Header Placeholder 3"/>
          <p:cNvSpPr>
            <a:spLocks noGrp="1"/>
          </p:cNvSpPr>
          <p:nvPr>
            <p:ph type="hdr" sz="quarter" idx="10"/>
          </p:nvPr>
        </p:nvSpPr>
        <p:spPr/>
        <p:txBody>
          <a:bodyPr/>
          <a:lstStyle/>
          <a:p>
            <a:pPr>
              <a:defRPr/>
            </a:pPr>
            <a:r>
              <a:rPr lang="en-US"/>
              <a:t>Presentation Title</a:t>
            </a:r>
          </a:p>
        </p:txBody>
      </p:sp>
      <p:sp>
        <p:nvSpPr>
          <p:cNvPr id="5" name="Slide Number Placeholder 4"/>
          <p:cNvSpPr>
            <a:spLocks noGrp="1"/>
          </p:cNvSpPr>
          <p:nvPr>
            <p:ph type="sldNum" sz="quarter" idx="11"/>
          </p:nvPr>
        </p:nvSpPr>
        <p:spPr/>
        <p:txBody>
          <a:bodyPr/>
          <a:lstStyle/>
          <a:p>
            <a:fld id="{4EF60D13-6827-4DE5-BBDB-189D9C1C94B1}" type="slidenum">
              <a:rPr lang="en-US" smtClean="0"/>
              <a:pPr/>
              <a:t>18</a:t>
            </a:fld>
            <a:endParaRPr lang="en-US"/>
          </a:p>
        </p:txBody>
      </p:sp>
      <p:sp>
        <p:nvSpPr>
          <p:cNvPr id="6" name="Footer Placeholder 5"/>
          <p:cNvSpPr>
            <a:spLocks noGrp="1"/>
          </p:cNvSpPr>
          <p:nvPr>
            <p:ph type="ftr" sz="quarter" idx="12"/>
          </p:nvPr>
        </p:nvSpPr>
        <p:spPr/>
        <p:txBody>
          <a:bodyPr/>
          <a:lstStyle/>
          <a:p>
            <a:r>
              <a:rPr lang="en-US"/>
              <a:t>Your Initials, Presentation Title, Month Year</a:t>
            </a:r>
            <a:endParaRPr lang="en-US" dirty="0"/>
          </a:p>
        </p:txBody>
      </p:sp>
    </p:spTree>
    <p:extLst>
      <p:ext uri="{BB962C8B-B14F-4D97-AF65-F5344CB8AC3E}">
        <p14:creationId xmlns:p14="http://schemas.microsoft.com/office/powerpoint/2010/main" val="3959251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AXI4 Fabric Waveforms After Catapult HLS – Test #0 (</a:t>
            </a:r>
            <a:r>
              <a:rPr lang="en-US" sz="1600" u="sng" dirty="0"/>
              <a:t>Verilog</a:t>
            </a:r>
            <a:r>
              <a:rPr lang="en-US" sz="1600" dirty="0"/>
              <a:t>)</a:t>
            </a:r>
          </a:p>
          <a:p>
            <a:endParaRPr lang="en-US" sz="1600" dirty="0"/>
          </a:p>
          <a:p>
            <a:r>
              <a:rPr lang="en-US" sz="1600" dirty="0"/>
              <a:t>Animations:</a:t>
            </a:r>
          </a:p>
          <a:p>
            <a:endParaRPr lang="en-US" sz="1600" dirty="0"/>
          </a:p>
          <a:p>
            <a:r>
              <a:rPr lang="en-US" sz="1600" dirty="0"/>
              <a:t>Throughput</a:t>
            </a:r>
            <a:r>
              <a:rPr lang="en-US" sz="1600" baseline="0" dirty="0"/>
              <a:t> in RTL Matches </a:t>
            </a:r>
            <a:r>
              <a:rPr lang="en-US" sz="1600" baseline="0" dirty="0" err="1"/>
              <a:t>SystemC</a:t>
            </a:r>
            <a:endParaRPr lang="en-CA" dirty="0"/>
          </a:p>
        </p:txBody>
      </p:sp>
      <p:sp>
        <p:nvSpPr>
          <p:cNvPr id="4" name="Header Placeholder 3"/>
          <p:cNvSpPr>
            <a:spLocks noGrp="1"/>
          </p:cNvSpPr>
          <p:nvPr>
            <p:ph type="hdr" sz="quarter" idx="10"/>
          </p:nvPr>
        </p:nvSpPr>
        <p:spPr/>
        <p:txBody>
          <a:bodyPr/>
          <a:lstStyle/>
          <a:p>
            <a:pPr>
              <a:defRPr/>
            </a:pPr>
            <a:r>
              <a:rPr lang="en-US"/>
              <a:t>Presentation Title</a:t>
            </a:r>
          </a:p>
        </p:txBody>
      </p:sp>
      <p:sp>
        <p:nvSpPr>
          <p:cNvPr id="5" name="Slide Number Placeholder 4"/>
          <p:cNvSpPr>
            <a:spLocks noGrp="1"/>
          </p:cNvSpPr>
          <p:nvPr>
            <p:ph type="sldNum" sz="quarter" idx="11"/>
          </p:nvPr>
        </p:nvSpPr>
        <p:spPr/>
        <p:txBody>
          <a:bodyPr/>
          <a:lstStyle/>
          <a:p>
            <a:fld id="{4EF60D13-6827-4DE5-BBDB-189D9C1C94B1}" type="slidenum">
              <a:rPr lang="en-US" smtClean="0"/>
              <a:pPr/>
              <a:t>19</a:t>
            </a:fld>
            <a:endParaRPr lang="en-US"/>
          </a:p>
        </p:txBody>
      </p:sp>
      <p:sp>
        <p:nvSpPr>
          <p:cNvPr id="6" name="Footer Placeholder 5"/>
          <p:cNvSpPr>
            <a:spLocks noGrp="1"/>
          </p:cNvSpPr>
          <p:nvPr>
            <p:ph type="ftr" sz="quarter" idx="12"/>
          </p:nvPr>
        </p:nvSpPr>
        <p:spPr/>
        <p:txBody>
          <a:bodyPr/>
          <a:lstStyle/>
          <a:p>
            <a:r>
              <a:rPr lang="en-US"/>
              <a:t>Your Initials, Presentation Title, Month Year</a:t>
            </a:r>
            <a:endParaRPr lang="en-US" dirty="0"/>
          </a:p>
        </p:txBody>
      </p:sp>
    </p:spTree>
    <p:extLst>
      <p:ext uri="{BB962C8B-B14F-4D97-AF65-F5344CB8AC3E}">
        <p14:creationId xmlns:p14="http://schemas.microsoft.com/office/powerpoint/2010/main" val="3687816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AXI4 Bus Fabric using </a:t>
            </a:r>
            <a:r>
              <a:rPr lang="en-US" sz="1600" dirty="0" err="1"/>
              <a:t>MatchLib</a:t>
            </a:r>
            <a:r>
              <a:rPr lang="en-US" sz="1600" dirty="0"/>
              <a:t> – Test #1</a:t>
            </a:r>
          </a:p>
          <a:p>
            <a:endParaRPr lang="en-US" sz="1600" dirty="0"/>
          </a:p>
          <a:p>
            <a:r>
              <a:rPr lang="en-US" sz="1600" dirty="0"/>
              <a:t>Animations:</a:t>
            </a:r>
          </a:p>
          <a:p>
            <a:endParaRPr lang="en-US" sz="1600" dirty="0"/>
          </a:p>
          <a:p>
            <a:pPr marL="342900" indent="-342900">
              <a:buAutoNum type="arabicPeriod"/>
            </a:pPr>
            <a:r>
              <a:rPr lang="en-US" sz="1600" dirty="0"/>
              <a:t>DMA0</a:t>
            </a:r>
            <a:r>
              <a:rPr lang="en-US" sz="1600" baseline="0" dirty="0"/>
              <a:t> reads from RAM0 and DMA1 reads from RAM1</a:t>
            </a:r>
          </a:p>
          <a:p>
            <a:pPr marL="342900" indent="-342900">
              <a:buAutoNum type="arabicPeriod"/>
            </a:pPr>
            <a:r>
              <a:rPr lang="en-US" sz="1600" baseline="0" dirty="0"/>
              <a:t>DMA0 writes to RAM0 and DMA1 writes to RAM0</a:t>
            </a:r>
            <a:endParaRPr lang="en-CA" dirty="0"/>
          </a:p>
        </p:txBody>
      </p:sp>
      <p:sp>
        <p:nvSpPr>
          <p:cNvPr id="4" name="Header Placeholder 3"/>
          <p:cNvSpPr>
            <a:spLocks noGrp="1"/>
          </p:cNvSpPr>
          <p:nvPr>
            <p:ph type="hdr" sz="quarter" idx="10"/>
          </p:nvPr>
        </p:nvSpPr>
        <p:spPr/>
        <p:txBody>
          <a:bodyPr/>
          <a:lstStyle/>
          <a:p>
            <a:pPr>
              <a:defRPr/>
            </a:pPr>
            <a:r>
              <a:rPr lang="en-US"/>
              <a:t>Presentation Title</a:t>
            </a:r>
          </a:p>
        </p:txBody>
      </p:sp>
      <p:sp>
        <p:nvSpPr>
          <p:cNvPr id="5" name="Slide Number Placeholder 4"/>
          <p:cNvSpPr>
            <a:spLocks noGrp="1"/>
          </p:cNvSpPr>
          <p:nvPr>
            <p:ph type="sldNum" sz="quarter" idx="11"/>
          </p:nvPr>
        </p:nvSpPr>
        <p:spPr/>
        <p:txBody>
          <a:bodyPr/>
          <a:lstStyle/>
          <a:p>
            <a:fld id="{4EF60D13-6827-4DE5-BBDB-189D9C1C94B1}" type="slidenum">
              <a:rPr lang="en-US" smtClean="0"/>
              <a:pPr/>
              <a:t>20</a:t>
            </a:fld>
            <a:endParaRPr lang="en-US"/>
          </a:p>
        </p:txBody>
      </p:sp>
      <p:sp>
        <p:nvSpPr>
          <p:cNvPr id="6" name="Footer Placeholder 5"/>
          <p:cNvSpPr>
            <a:spLocks noGrp="1"/>
          </p:cNvSpPr>
          <p:nvPr>
            <p:ph type="ftr" sz="quarter" idx="12"/>
          </p:nvPr>
        </p:nvSpPr>
        <p:spPr/>
        <p:txBody>
          <a:bodyPr/>
          <a:lstStyle/>
          <a:p>
            <a:r>
              <a:rPr lang="en-US"/>
              <a:t>Your Initials, Presentation Title, Month Year</a:t>
            </a:r>
            <a:endParaRPr lang="en-US" dirty="0"/>
          </a:p>
        </p:txBody>
      </p:sp>
    </p:spTree>
    <p:extLst>
      <p:ext uri="{BB962C8B-B14F-4D97-AF65-F5344CB8AC3E}">
        <p14:creationId xmlns:p14="http://schemas.microsoft.com/office/powerpoint/2010/main" val="51080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AXI4 Bus Fabric Test #1 simulation logs</a:t>
            </a:r>
          </a:p>
          <a:p>
            <a:endParaRPr lang="en-US" sz="1600" dirty="0"/>
          </a:p>
          <a:p>
            <a:r>
              <a:rPr lang="en-US" sz="1600" dirty="0"/>
              <a:t>Animations:</a:t>
            </a:r>
          </a:p>
          <a:p>
            <a:endParaRPr lang="en-US" sz="1600" dirty="0"/>
          </a:p>
          <a:p>
            <a:r>
              <a:rPr lang="en-US" sz="1600" dirty="0"/>
              <a:t>1. Two</a:t>
            </a:r>
            <a:r>
              <a:rPr lang="en-US" sz="1600" baseline="0" dirty="0"/>
              <a:t> concurrent writes to RAM0 cause beat rate to be above two clock cycles.</a:t>
            </a:r>
            <a:endParaRPr lang="en-CA" dirty="0"/>
          </a:p>
        </p:txBody>
      </p:sp>
      <p:sp>
        <p:nvSpPr>
          <p:cNvPr id="4" name="Header Placeholder 3"/>
          <p:cNvSpPr>
            <a:spLocks noGrp="1"/>
          </p:cNvSpPr>
          <p:nvPr>
            <p:ph type="hdr" sz="quarter" idx="10"/>
          </p:nvPr>
        </p:nvSpPr>
        <p:spPr/>
        <p:txBody>
          <a:bodyPr/>
          <a:lstStyle/>
          <a:p>
            <a:pPr>
              <a:defRPr/>
            </a:pPr>
            <a:r>
              <a:rPr lang="en-US"/>
              <a:t>Presentation Title</a:t>
            </a:r>
          </a:p>
        </p:txBody>
      </p:sp>
      <p:sp>
        <p:nvSpPr>
          <p:cNvPr id="5" name="Slide Number Placeholder 4"/>
          <p:cNvSpPr>
            <a:spLocks noGrp="1"/>
          </p:cNvSpPr>
          <p:nvPr>
            <p:ph type="sldNum" sz="quarter" idx="11"/>
          </p:nvPr>
        </p:nvSpPr>
        <p:spPr/>
        <p:txBody>
          <a:bodyPr/>
          <a:lstStyle/>
          <a:p>
            <a:fld id="{4EF60D13-6827-4DE5-BBDB-189D9C1C94B1}" type="slidenum">
              <a:rPr lang="en-US" smtClean="0"/>
              <a:pPr/>
              <a:t>21</a:t>
            </a:fld>
            <a:endParaRPr lang="en-US"/>
          </a:p>
        </p:txBody>
      </p:sp>
      <p:sp>
        <p:nvSpPr>
          <p:cNvPr id="6" name="Footer Placeholder 5"/>
          <p:cNvSpPr>
            <a:spLocks noGrp="1"/>
          </p:cNvSpPr>
          <p:nvPr>
            <p:ph type="ftr" sz="quarter" idx="12"/>
          </p:nvPr>
        </p:nvSpPr>
        <p:spPr/>
        <p:txBody>
          <a:bodyPr/>
          <a:lstStyle/>
          <a:p>
            <a:r>
              <a:rPr lang="en-US"/>
              <a:t>Your Initials, Presentation Title, Month Year</a:t>
            </a:r>
            <a:endParaRPr lang="en-US" dirty="0"/>
          </a:p>
        </p:txBody>
      </p:sp>
    </p:spTree>
    <p:extLst>
      <p:ext uri="{BB962C8B-B14F-4D97-AF65-F5344CB8AC3E}">
        <p14:creationId xmlns:p14="http://schemas.microsoft.com/office/powerpoint/2010/main" val="938994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AXI4 Fabric Waveforms Before Catapult HLS –Test#1 (</a:t>
            </a:r>
            <a:r>
              <a:rPr lang="en-US" sz="1600" u="sng" dirty="0" err="1"/>
              <a:t>SystemC</a:t>
            </a:r>
            <a:r>
              <a:rPr lang="en-US" sz="1600" dirty="0"/>
              <a:t>)</a:t>
            </a:r>
          </a:p>
          <a:p>
            <a:endParaRPr lang="en-US" sz="1600" dirty="0"/>
          </a:p>
          <a:p>
            <a:r>
              <a:rPr lang="en-US" sz="1600" dirty="0"/>
              <a:t>Animations:</a:t>
            </a:r>
          </a:p>
          <a:p>
            <a:endParaRPr lang="en-US" sz="1600" dirty="0"/>
          </a:p>
          <a:p>
            <a:pPr marL="342900" indent="-342900">
              <a:buAutoNum type="arabicPeriod"/>
            </a:pPr>
            <a:r>
              <a:rPr lang="en-US" sz="1600" dirty="0"/>
              <a:t>w_master0 fully </a:t>
            </a:r>
            <a:r>
              <a:rPr lang="en-US" sz="1600" kern="0" baseline="0" dirty="0">
                <a:solidFill>
                  <a:srgbClr val="FFFFFF"/>
                </a:solidFill>
                <a:latin typeface="Tahoma"/>
                <a:ea typeface="ＭＳ Ｐゴシック" pitchFamily="-112" charset="-128"/>
                <a:cs typeface="+mn-cs"/>
              </a:rPr>
              <a:t>utilized over 700 ns due to write contention</a:t>
            </a:r>
          </a:p>
          <a:p>
            <a:pPr marL="342900" marR="0" lvl="0" indent="-342900" algn="l" defTabSz="304735" rtl="0" eaLnBrk="0" fontAlgn="base" latinLnBrk="0" hangingPunct="0">
              <a:lnSpc>
                <a:spcPct val="100000"/>
              </a:lnSpc>
              <a:spcBef>
                <a:spcPct val="30000"/>
              </a:spcBef>
              <a:spcAft>
                <a:spcPct val="0"/>
              </a:spcAft>
              <a:buClrTx/>
              <a:buSzTx/>
              <a:buFontTx/>
              <a:buAutoNum type="arabicPeriod"/>
              <a:tabLst/>
              <a:defRPr/>
            </a:pPr>
            <a:r>
              <a:rPr lang="en-US" sz="1600" dirty="0"/>
              <a:t> </a:t>
            </a:r>
            <a:r>
              <a:rPr lang="en-US" sz="1600" kern="0" baseline="0" dirty="0">
                <a:solidFill>
                  <a:srgbClr val="FFFFFF"/>
                </a:solidFill>
                <a:latin typeface="Tahoma"/>
                <a:ea typeface="ＭＳ Ｐゴシック" pitchFamily="-112" charset="-128"/>
                <a:cs typeface="+mn-cs"/>
              </a:rPr>
              <a:t>r_master0 and r_master1 underutilized due to write contention</a:t>
            </a:r>
            <a:endParaRPr kumimoji="0" lang="en-US" sz="1600" b="0" i="0" u="none" strike="noStrike" kern="0" cap="none" spc="0" normalizeH="0" baseline="0" noProof="0" dirty="0">
              <a:ln>
                <a:noFill/>
              </a:ln>
              <a:solidFill>
                <a:srgbClr val="FFFFFF"/>
              </a:solidFill>
              <a:effectLst/>
              <a:uLnTx/>
              <a:uFillTx/>
              <a:latin typeface="Tahoma"/>
              <a:ea typeface="ＭＳ Ｐゴシック" pitchFamily="-112" charset="-128"/>
              <a:cs typeface="+mn-cs"/>
            </a:endParaRPr>
          </a:p>
          <a:p>
            <a:pPr marL="0" indent="0">
              <a:buNone/>
            </a:pPr>
            <a:endParaRPr lang="en-CA" dirty="0"/>
          </a:p>
        </p:txBody>
      </p:sp>
      <p:sp>
        <p:nvSpPr>
          <p:cNvPr id="4" name="Header Placeholder 3"/>
          <p:cNvSpPr>
            <a:spLocks noGrp="1"/>
          </p:cNvSpPr>
          <p:nvPr>
            <p:ph type="hdr" sz="quarter" idx="10"/>
          </p:nvPr>
        </p:nvSpPr>
        <p:spPr/>
        <p:txBody>
          <a:bodyPr/>
          <a:lstStyle/>
          <a:p>
            <a:pPr>
              <a:defRPr/>
            </a:pPr>
            <a:r>
              <a:rPr lang="en-US"/>
              <a:t>Presentation Title</a:t>
            </a:r>
          </a:p>
        </p:txBody>
      </p:sp>
      <p:sp>
        <p:nvSpPr>
          <p:cNvPr id="5" name="Slide Number Placeholder 4"/>
          <p:cNvSpPr>
            <a:spLocks noGrp="1"/>
          </p:cNvSpPr>
          <p:nvPr>
            <p:ph type="sldNum" sz="quarter" idx="11"/>
          </p:nvPr>
        </p:nvSpPr>
        <p:spPr/>
        <p:txBody>
          <a:bodyPr/>
          <a:lstStyle/>
          <a:p>
            <a:fld id="{4EF60D13-6827-4DE5-BBDB-189D9C1C94B1}" type="slidenum">
              <a:rPr lang="en-US" smtClean="0"/>
              <a:pPr/>
              <a:t>22</a:t>
            </a:fld>
            <a:endParaRPr lang="en-US"/>
          </a:p>
        </p:txBody>
      </p:sp>
      <p:sp>
        <p:nvSpPr>
          <p:cNvPr id="6" name="Footer Placeholder 5"/>
          <p:cNvSpPr>
            <a:spLocks noGrp="1"/>
          </p:cNvSpPr>
          <p:nvPr>
            <p:ph type="ftr" sz="quarter" idx="12"/>
          </p:nvPr>
        </p:nvSpPr>
        <p:spPr/>
        <p:txBody>
          <a:bodyPr/>
          <a:lstStyle/>
          <a:p>
            <a:r>
              <a:rPr lang="en-US"/>
              <a:t>Your Initials, Presentation Title, Month Year</a:t>
            </a:r>
            <a:endParaRPr lang="en-US" dirty="0"/>
          </a:p>
        </p:txBody>
      </p:sp>
    </p:spTree>
    <p:extLst>
      <p:ext uri="{BB962C8B-B14F-4D97-AF65-F5344CB8AC3E}">
        <p14:creationId xmlns:p14="http://schemas.microsoft.com/office/powerpoint/2010/main" val="3931831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AXI4 Fabric Waveforms After Catapult HLS – Test #1 (</a:t>
            </a:r>
            <a:r>
              <a:rPr lang="en-US" sz="1600" u="sng" dirty="0"/>
              <a:t>Verilog</a:t>
            </a:r>
            <a:r>
              <a:rPr lang="en-US" sz="1600" dirty="0"/>
              <a:t>)</a:t>
            </a:r>
          </a:p>
          <a:p>
            <a:endParaRPr lang="en-US" sz="1600" dirty="0"/>
          </a:p>
          <a:p>
            <a:r>
              <a:rPr lang="en-US" sz="1600" dirty="0"/>
              <a:t>Animations:</a:t>
            </a:r>
          </a:p>
          <a:p>
            <a:endParaRPr lang="en-US" sz="1600" dirty="0"/>
          </a:p>
          <a:p>
            <a:r>
              <a:rPr lang="en-US" sz="1600" dirty="0"/>
              <a:t>Throughput</a:t>
            </a:r>
            <a:r>
              <a:rPr lang="en-US" sz="1600" baseline="0" dirty="0"/>
              <a:t> in RTL matches </a:t>
            </a:r>
            <a:r>
              <a:rPr lang="en-US" sz="1600" baseline="0" dirty="0" err="1"/>
              <a:t>SystemC</a:t>
            </a:r>
            <a:endParaRPr lang="en-CA" dirty="0"/>
          </a:p>
        </p:txBody>
      </p:sp>
      <p:sp>
        <p:nvSpPr>
          <p:cNvPr id="4" name="Header Placeholder 3"/>
          <p:cNvSpPr>
            <a:spLocks noGrp="1"/>
          </p:cNvSpPr>
          <p:nvPr>
            <p:ph type="hdr" sz="quarter" idx="10"/>
          </p:nvPr>
        </p:nvSpPr>
        <p:spPr/>
        <p:txBody>
          <a:bodyPr/>
          <a:lstStyle/>
          <a:p>
            <a:pPr>
              <a:defRPr/>
            </a:pPr>
            <a:r>
              <a:rPr lang="en-US"/>
              <a:t>Presentation Title</a:t>
            </a:r>
          </a:p>
        </p:txBody>
      </p:sp>
      <p:sp>
        <p:nvSpPr>
          <p:cNvPr id="5" name="Slide Number Placeholder 4"/>
          <p:cNvSpPr>
            <a:spLocks noGrp="1"/>
          </p:cNvSpPr>
          <p:nvPr>
            <p:ph type="sldNum" sz="quarter" idx="11"/>
          </p:nvPr>
        </p:nvSpPr>
        <p:spPr/>
        <p:txBody>
          <a:bodyPr/>
          <a:lstStyle/>
          <a:p>
            <a:fld id="{4EF60D13-6827-4DE5-BBDB-189D9C1C94B1}" type="slidenum">
              <a:rPr lang="en-US" smtClean="0"/>
              <a:pPr/>
              <a:t>23</a:t>
            </a:fld>
            <a:endParaRPr lang="en-US"/>
          </a:p>
        </p:txBody>
      </p:sp>
      <p:sp>
        <p:nvSpPr>
          <p:cNvPr id="6" name="Footer Placeholder 5"/>
          <p:cNvSpPr>
            <a:spLocks noGrp="1"/>
          </p:cNvSpPr>
          <p:nvPr>
            <p:ph type="ftr" sz="quarter" idx="12"/>
          </p:nvPr>
        </p:nvSpPr>
        <p:spPr/>
        <p:txBody>
          <a:bodyPr/>
          <a:lstStyle/>
          <a:p>
            <a:r>
              <a:rPr lang="en-US"/>
              <a:t>Your Initials, Presentation Title, Month Year</a:t>
            </a:r>
            <a:endParaRPr lang="en-US" dirty="0"/>
          </a:p>
        </p:txBody>
      </p:sp>
    </p:spTree>
    <p:extLst>
      <p:ext uri="{BB962C8B-B14F-4D97-AF65-F5344CB8AC3E}">
        <p14:creationId xmlns:p14="http://schemas.microsoft.com/office/powerpoint/2010/main" val="3975036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7" name="Cognisphere">
            <a:extLst>
              <a:ext uri="{FF2B5EF4-FFF2-40B4-BE49-F238E27FC236}">
                <a16:creationId xmlns:a16="http://schemas.microsoft.com/office/drawing/2014/main" id="{D7731DAF-8548-E047-9040-C218A555D8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714"/>
            <a:ext cx="12192000" cy="6854572"/>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94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53037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52824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a:t>Restricted | © Siemens 2021 | 2021-04-15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a:t>Restricted | © Siemens 2021 | 2021-04-15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a:t>Restricted | © Siemens 2021 | 2021-04-15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74823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br>
              <a:rPr lang="en-US" dirty="0"/>
            </a:br>
            <a:r>
              <a:rPr lang="en-US" dirty="0"/>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M3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descr="A picture containing fish, monitor, keyboard, computer&#10;&#10;Description automatically generated">
            <a:extLst>
              <a:ext uri="{FF2B5EF4-FFF2-40B4-BE49-F238E27FC236}">
                <a16:creationId xmlns:a16="http://schemas.microsoft.com/office/drawing/2014/main" id="{AE83F1C5-95B7-47C3-B837-8191D1E3972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510491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descr="A picture containing sky, water, star&#10;&#10;Description automatically generated">
            <a:extLst>
              <a:ext uri="{FF2B5EF4-FFF2-40B4-BE49-F238E27FC236}">
                <a16:creationId xmlns:a16="http://schemas.microsoft.com/office/drawing/2014/main" id="{E2F7C1AE-8376-445B-98CD-DBE6E96E38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33338126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lvl1pPr>
              <a:defRPr sz="20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lvl1pPr>
              <a:defRPr sz="2000"/>
            </a:lvl1pPr>
            <a:lvl2pPr>
              <a:defRPr sz="2000"/>
            </a:lvl2pPr>
            <a:lvl3pPr>
              <a:buFont typeface="System Font Regular"/>
              <a:buChar cha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lvl1pPr>
              <a:defRPr sz="3200"/>
            </a:lvl1pPr>
          </a:lstStyle>
          <a:p>
            <a:r>
              <a:rPr lang="en-US"/>
              <a:t>Click to edit Master title style</a:t>
            </a:r>
            <a:endParaRPr lang="en-US" dirty="0"/>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lvl1pPr>
              <a:defRPr sz="20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lvl1pPr>
              <a:defRPr sz="20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A picture containing light, star&#10;&#10;Description automatically generated">
            <a:extLst>
              <a:ext uri="{FF2B5EF4-FFF2-40B4-BE49-F238E27FC236}">
                <a16:creationId xmlns:a16="http://schemas.microsoft.com/office/drawing/2014/main" id="{AA220E05-4C1E-4F58-BFC0-57C07A95F70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664610299"/>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endParaRPr lang="en-US" dirty="0"/>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py 3">
            <a:extLst>
              <a:ext uri="{FF2B5EF4-FFF2-40B4-BE49-F238E27FC236}">
                <a16:creationId xmlns:a16="http://schemas.microsoft.com/office/drawing/2014/main" id="{E840DCCC-8E77-40B8-B94B-A4D3A4D77826}"/>
              </a:ext>
            </a:extLst>
          </p:cNvPr>
          <p:cNvSpPr>
            <a:spLocks noGrp="1"/>
          </p:cNvSpPr>
          <p:nvPr>
            <p:ph idx="12"/>
          </p:nvPr>
        </p:nvSpPr>
        <p:spPr>
          <a:xfrm>
            <a:off x="8187189" y="1414462"/>
            <a:ext cx="3600000" cy="4392000"/>
          </a:xfrm>
          <a:prstGeom prst="rect">
            <a:avLst/>
          </a:prstGeom>
          <a:solidFill>
            <a:schemeClr val="tx2"/>
          </a:solidFill>
          <a:ln w="19050">
            <a:solidFill>
              <a:schemeClr val="tx1"/>
            </a:solidFill>
          </a:ln>
        </p:spPr>
        <p:txBody>
          <a:bodyPr lIns="216000" tIns="144000" rIns="216000" bIns="144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endParaRPr lang="en-US" dirty="0"/>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dirty="0"/>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0" indent="0" algn="l">
              <a:spcAft>
                <a:spcPts val="0"/>
              </a:spcAft>
              <a:buFont typeface="Arial" panose="020B0604020202020204" pitchFamily="34" charset="0"/>
              <a:buNone/>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1"/>
            <a:r>
              <a:rPr lang="en-US" dirty="0"/>
              <a:t>Item 1</a:t>
            </a:r>
          </a:p>
          <a:p>
            <a:pPr lvl="1"/>
            <a:r>
              <a:rPr lang="en-US" dirty="0"/>
              <a:t>Item 2</a:t>
            </a:r>
          </a:p>
          <a:p>
            <a:pPr lvl="1"/>
            <a:r>
              <a:rPr lang="en-US" dirty="0"/>
              <a:t>Item 3</a:t>
            </a:r>
          </a:p>
          <a:p>
            <a:pPr lvl="1"/>
            <a:r>
              <a:rPr lang="en-US" dirty="0"/>
              <a:t>No bullets please</a:t>
            </a:r>
          </a:p>
          <a:p>
            <a:pPr lvl="2"/>
            <a:endParaRPr lang="en-US" dirty="0"/>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2017668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dirty="0"/>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dirty="0"/>
              <a:t>Click to edit the contact</a:t>
            </a:r>
          </a:p>
          <a:p>
            <a:pPr lvl="1"/>
            <a:r>
              <a:rPr lang="en-US" dirty="0"/>
              <a:t>Name etc.</a:t>
            </a:r>
          </a:p>
          <a:p>
            <a:pPr lvl="2"/>
            <a:r>
              <a:rPr lang="en-US" dirty="0"/>
              <a:t>Department etc.</a:t>
            </a:r>
          </a:p>
          <a:p>
            <a:pPr lvl="3"/>
            <a:r>
              <a:rPr lang="en-US" dirty="0"/>
              <a:t>subchapter</a:t>
            </a:r>
          </a:p>
          <a:p>
            <a:pPr lvl="4"/>
            <a:r>
              <a:rPr lang="en-US" dirty="0"/>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Deep Blue 80pt">
    <p:bg>
      <p:bgRef idx="1001">
        <a:schemeClr val="bg2"/>
      </p:bgRef>
    </p:bg>
    <p:spTree>
      <p:nvGrpSpPr>
        <p:cNvPr id="1" name=""/>
        <p:cNvGrpSpPr/>
        <p:nvPr/>
      </p:nvGrpSpPr>
      <p:grpSpPr>
        <a:xfrm>
          <a:off x="0" y="0"/>
          <a:ext cx="0" cy="0"/>
          <a:chOff x="0" y="0"/>
          <a:chExt cx="0" cy="0"/>
        </a:xfrm>
      </p:grpSpPr>
      <p:pic>
        <p:nvPicPr>
          <p:cNvPr id="7" name="Cognisphere">
            <a:extLst>
              <a:ext uri="{FF2B5EF4-FFF2-40B4-BE49-F238E27FC236}">
                <a16:creationId xmlns:a16="http://schemas.microsoft.com/office/drawing/2014/main" id="{D7731DAF-8548-E047-9040-C218A555D8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714"/>
            <a:ext cx="12192000" cy="6854572"/>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1231106"/>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Thank you!</a:t>
            </a:r>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374827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A9465-F3F9-45DE-90B1-1FCD460959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1C1EAD-0AD1-4AAD-B874-A93E602B81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91B651-3823-4BFE-BF89-96D2333F1ED4}"/>
              </a:ext>
            </a:extLst>
          </p:cNvPr>
          <p:cNvSpPr>
            <a:spLocks noGrp="1"/>
          </p:cNvSpPr>
          <p:nvPr>
            <p:ph type="dt" sz="half" idx="10"/>
          </p:nvPr>
        </p:nvSpPr>
        <p:spPr>
          <a:xfrm>
            <a:off x="1439500" y="6356350"/>
            <a:ext cx="2141899"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FA8E5B0-5807-421A-AAB0-242F30F05535}"/>
              </a:ext>
            </a:extLst>
          </p:cNvPr>
          <p:cNvSpPr>
            <a:spLocks noGrp="1"/>
          </p:cNvSpPr>
          <p:nvPr>
            <p:ph type="ftr" sz="quarter" idx="11"/>
          </p:nvPr>
        </p:nvSpPr>
        <p:spPr/>
        <p:txBody>
          <a:bodyPr/>
          <a:lstStyle/>
          <a:p>
            <a:r>
              <a:rPr lang="en-US"/>
              <a:t>Restricted | © Siemens 2021 | 2021-04-15 | Siemens Digital Industries Software | Where today meets tomorrow.</a:t>
            </a:r>
          </a:p>
        </p:txBody>
      </p:sp>
      <p:sp>
        <p:nvSpPr>
          <p:cNvPr id="6" name="Slide Number Placeholder 5">
            <a:extLst>
              <a:ext uri="{FF2B5EF4-FFF2-40B4-BE49-F238E27FC236}">
                <a16:creationId xmlns:a16="http://schemas.microsoft.com/office/drawing/2014/main" id="{60372433-AADF-4FAB-AEA4-A7EFD1963C1D}"/>
              </a:ext>
            </a:extLst>
          </p:cNvPr>
          <p:cNvSpPr>
            <a:spLocks noGrp="1"/>
          </p:cNvSpPr>
          <p:nvPr>
            <p:ph type="sldNum" sz="quarter" idx="12"/>
          </p:nvPr>
        </p:nvSpPr>
        <p:spPr/>
        <p:txBody>
          <a:bodyPr/>
          <a:lstStyle/>
          <a:p>
            <a:fld id="{1895BA2A-62C7-47FA-A22B-5C3B2FFEA5C2}" type="slidenum">
              <a:rPr lang="en-US" smtClean="0"/>
              <a:t>‹#›</a:t>
            </a:fld>
            <a:endParaRPr lang="en-US"/>
          </a:p>
        </p:txBody>
      </p:sp>
    </p:spTree>
    <p:extLst>
      <p:ext uri="{BB962C8B-B14F-4D97-AF65-F5344CB8AC3E}">
        <p14:creationId xmlns:p14="http://schemas.microsoft.com/office/powerpoint/2010/main" val="16310460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8296-A99C-4B28-B004-5A45CB771F94}"/>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D8A4C2E3-8027-4252-8616-AF5F1C9A45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5628E-41C7-42B7-A560-22A0CD51469B}"/>
              </a:ext>
            </a:extLst>
          </p:cNvPr>
          <p:cNvSpPr>
            <a:spLocks noGrp="1"/>
          </p:cNvSpPr>
          <p:nvPr>
            <p:ph type="dt" sz="half" idx="10"/>
          </p:nvPr>
        </p:nvSpPr>
        <p:spPr>
          <a:xfrm>
            <a:off x="1439500" y="6356350"/>
            <a:ext cx="2141899"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CF71B8E-1FA6-4452-82BA-B3A80FDC2D96}"/>
              </a:ext>
            </a:extLst>
          </p:cNvPr>
          <p:cNvSpPr>
            <a:spLocks noGrp="1"/>
          </p:cNvSpPr>
          <p:nvPr>
            <p:ph type="ftr" sz="quarter" idx="11"/>
          </p:nvPr>
        </p:nvSpPr>
        <p:spPr/>
        <p:txBody>
          <a:bodyPr/>
          <a:lstStyle/>
          <a:p>
            <a:r>
              <a:rPr lang="en-US"/>
              <a:t>Restricted | © Siemens 2021 | 2021-04-15 | Siemens Digital Industries Software | Where today meets tomorrow.</a:t>
            </a:r>
          </a:p>
        </p:txBody>
      </p:sp>
      <p:sp>
        <p:nvSpPr>
          <p:cNvPr id="6" name="Slide Number Placeholder 5">
            <a:extLst>
              <a:ext uri="{FF2B5EF4-FFF2-40B4-BE49-F238E27FC236}">
                <a16:creationId xmlns:a16="http://schemas.microsoft.com/office/drawing/2014/main" id="{54D14812-2D4E-406C-A20B-E441D1E3F120}"/>
              </a:ext>
            </a:extLst>
          </p:cNvPr>
          <p:cNvSpPr>
            <a:spLocks noGrp="1"/>
          </p:cNvSpPr>
          <p:nvPr>
            <p:ph type="sldNum" sz="quarter" idx="12"/>
          </p:nvPr>
        </p:nvSpPr>
        <p:spPr/>
        <p:txBody>
          <a:bodyPr/>
          <a:lstStyle/>
          <a:p>
            <a:fld id="{1895BA2A-62C7-47FA-A22B-5C3B2FFEA5C2}" type="slidenum">
              <a:rPr lang="en-US" smtClean="0"/>
              <a:t>‹#›</a:t>
            </a:fld>
            <a:endParaRPr lang="en-US"/>
          </a:p>
        </p:txBody>
      </p:sp>
    </p:spTree>
    <p:extLst>
      <p:ext uri="{BB962C8B-B14F-4D97-AF65-F5344CB8AC3E}">
        <p14:creationId xmlns:p14="http://schemas.microsoft.com/office/powerpoint/2010/main" val="8469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Background pattern&#10;&#10;Description automatically generated">
            <a:extLst>
              <a:ext uri="{FF2B5EF4-FFF2-40B4-BE49-F238E27FC236}">
                <a16:creationId xmlns:a16="http://schemas.microsoft.com/office/drawing/2014/main" id="{70837433-2C09-4518-AF0D-697A97CAC3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813591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One Content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Slide Number Placeholder 6"/>
          <p:cNvSpPr>
            <a:spLocks noGrp="1"/>
          </p:cNvSpPr>
          <p:nvPr>
            <p:ph type="sldNum" sz="quarter" idx="11"/>
          </p:nvPr>
        </p:nvSpPr>
        <p:spPr/>
        <p:txBody>
          <a:bodyPr/>
          <a:lstStyle/>
          <a:p>
            <a:fld id="{B8EE6C0D-8D49-4EF2-B5AB-91C9339EB8BA}" type="slidenum">
              <a:rPr lang="en-US" smtClean="0"/>
              <a:pPr/>
              <a:t>‹#›</a:t>
            </a:fld>
            <a:endParaRPr lang="en-US" dirty="0"/>
          </a:p>
        </p:txBody>
      </p:sp>
      <p:sp>
        <p:nvSpPr>
          <p:cNvPr id="8" name="Content Placeholder 3"/>
          <p:cNvSpPr>
            <a:spLocks noGrp="1"/>
          </p:cNvSpPr>
          <p:nvPr>
            <p:ph sz="half" idx="2"/>
          </p:nvPr>
        </p:nvSpPr>
        <p:spPr>
          <a:xfrm>
            <a:off x="5276851" y="1193800"/>
            <a:ext cx="6915150" cy="5035296"/>
          </a:xfrm>
        </p:spPr>
        <p:txBody>
          <a:bodyPr lIns="304735"/>
          <a:lstStyle>
            <a:lvl1pPr>
              <a:spcBef>
                <a:spcPts val="1133"/>
              </a:spcBef>
              <a:buClr>
                <a:srgbClr val="3769AC"/>
              </a:buClr>
              <a:defRPr sz="2800"/>
            </a:lvl1pPr>
            <a:lvl2pPr>
              <a:defRPr sz="2400"/>
            </a:lvl2pPr>
            <a:lvl3pPr>
              <a:defRPr sz="2000"/>
            </a:lvl3pPr>
            <a:lvl4pPr>
              <a:defRPr sz="1800"/>
            </a:lvl4pPr>
            <a:lvl5pPr marL="1543050" indent="-150813">
              <a:spcBef>
                <a:spcPts val="0"/>
              </a:spcBef>
              <a:buFont typeface="Arial" pitchFamily="34" charset="0"/>
              <a:buChar char="•"/>
              <a:defRPr sz="18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1">
            <a:extLst>
              <a:ext uri="{FF2B5EF4-FFF2-40B4-BE49-F238E27FC236}">
                <a16:creationId xmlns:a16="http://schemas.microsoft.com/office/drawing/2014/main" id="{00A077D5-8D7A-1843-B191-96A073CC2E5A}"/>
              </a:ext>
            </a:extLst>
          </p:cNvPr>
          <p:cNvSpPr>
            <a:spLocks noGrp="1"/>
          </p:cNvSpPr>
          <p:nvPr>
            <p:ph type="ftr" sz="quarter" idx="3"/>
          </p:nvPr>
        </p:nvSpPr>
        <p:spPr>
          <a:xfrm>
            <a:off x="514605" y="6627283"/>
            <a:ext cx="6951250" cy="228600"/>
          </a:xfrm>
          <a:prstGeom prst="rect">
            <a:avLst/>
          </a:prstGeom>
          <a:noFill/>
        </p:spPr>
        <p:txBody>
          <a:bodyPr vert="horz" lIns="91440" tIns="45720" rIns="91440" bIns="45720" rtlCol="0" anchor="ctr"/>
          <a:lstStyle>
            <a:lvl1pPr algn="l">
              <a:defRPr sz="1100">
                <a:solidFill>
                  <a:schemeClr val="tx2"/>
                </a:solidFill>
              </a:defRPr>
            </a:lvl1pPr>
          </a:lstStyle>
          <a:p>
            <a:r>
              <a:rPr lang="en-US"/>
              <a:t>SS, Early SOC Performance Verification Using SystemC with MatchLib and Catapult HLS, May 2020</a:t>
            </a:r>
            <a:endParaRPr lang="en-US" dirty="0"/>
          </a:p>
        </p:txBody>
      </p:sp>
    </p:spTree>
    <p:extLst>
      <p:ext uri="{BB962C8B-B14F-4D97-AF65-F5344CB8AC3E}">
        <p14:creationId xmlns:p14="http://schemas.microsoft.com/office/powerpoint/2010/main" val="21169989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Background pattern&#10;&#10;Description automatically generated">
            <a:extLst>
              <a:ext uri="{FF2B5EF4-FFF2-40B4-BE49-F238E27FC236}">
                <a16:creationId xmlns:a16="http://schemas.microsoft.com/office/drawing/2014/main" id="{DF3DAF0E-BB8A-4082-8CE7-1BBCE61C8C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165426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A picture containing background pattern&#10;&#10;Description automatically generated">
            <a:extLst>
              <a:ext uri="{FF2B5EF4-FFF2-40B4-BE49-F238E27FC236}">
                <a16:creationId xmlns:a16="http://schemas.microsoft.com/office/drawing/2014/main" id="{DE598EC2-770B-4F85-A209-57F0E77094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8455336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2021 | 2021-04-15 | Siemens Digital Industries Software | Where today meets tomorrow.</a:t>
            </a:r>
            <a:endParaRPr lang="en-US" dirty="0"/>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11312677" cy="576000"/>
          </a:xfrm>
          <a:prstGeom prst="rect">
            <a:avLst/>
          </a:prstGeom>
        </p:spPr>
        <p:txBody>
          <a:bodyPr vert="horz" lIns="0" tIns="0" rIns="324000" bIns="14400" rtlCol="0" anchor="b" anchorCtr="0">
            <a:noAutofit/>
          </a:bodyPr>
          <a:lstStyle/>
          <a:p>
            <a:r>
              <a:rPr lang="en-US"/>
              <a:t>Click to edit Master title style</a:t>
            </a:r>
            <a:endParaRPr lang="en-US" dirty="0"/>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2021 | 2021-04-15 | Siemens Digital Industries Software | Where today meets tomorrow.</a:t>
            </a:r>
            <a:endParaRPr lang="en-US" dirty="0"/>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30" r:id="rId10"/>
    <p:sldLayoutId id="2147483731" r:id="rId11"/>
    <p:sldLayoutId id="2147483732" r:id="rId12"/>
    <p:sldLayoutId id="2147483736" r:id="rId13"/>
    <p:sldLayoutId id="2147483737" r:id="rId14"/>
    <p:sldLayoutId id="2147483738" r:id="rId15"/>
    <p:sldLayoutId id="2147483708" r:id="rId16"/>
    <p:sldLayoutId id="2147483655" r:id="rId17"/>
    <p:sldLayoutId id="2147483677" r:id="rId18"/>
    <p:sldLayoutId id="2147483709" r:id="rId19"/>
    <p:sldLayoutId id="2147483751" r:id="rId20"/>
    <p:sldLayoutId id="2147483691" r:id="rId21"/>
    <p:sldLayoutId id="2147483752" r:id="rId22"/>
    <p:sldLayoutId id="2147483692" r:id="rId23"/>
    <p:sldLayoutId id="2147483650" r:id="rId24"/>
    <p:sldLayoutId id="2147483665" r:id="rId25"/>
    <p:sldLayoutId id="2147483666" r:id="rId26"/>
    <p:sldLayoutId id="2147483697" r:id="rId27"/>
    <p:sldLayoutId id="2147483698" r:id="rId28"/>
    <p:sldLayoutId id="2147483652" r:id="rId29"/>
    <p:sldLayoutId id="2147483680" r:id="rId30"/>
    <p:sldLayoutId id="2147483694" r:id="rId31"/>
    <p:sldLayoutId id="2147483687" r:id="rId32"/>
    <p:sldLayoutId id="2147483690" r:id="rId33"/>
    <p:sldLayoutId id="2147483682" r:id="rId34"/>
    <p:sldLayoutId id="2147483753" r:id="rId35"/>
    <p:sldLayoutId id="2147483678" r:id="rId36"/>
    <p:sldLayoutId id="2147483754" r:id="rId37"/>
    <p:sldLayoutId id="2147483755" r:id="rId38"/>
    <p:sldLayoutId id="2147483756" r:id="rId39"/>
    <p:sldLayoutId id="2147483757" r:id="rId40"/>
  </p:sldLayoutIdLst>
  <p:hf hdr="0" dt="0"/>
  <p:txStyles>
    <p:title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20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System Font Regular"/>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5.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5.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5.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8" Type="http://schemas.openxmlformats.org/officeDocument/2006/relationships/hyperlink" Target="https://forums.accellera.org/files/category/2-systemc/" TargetMode="External"/><Relationship Id="rId3" Type="http://schemas.openxmlformats.org/officeDocument/2006/relationships/hyperlink" Target="https://event.on24.com/wcc/r/3187802/BF0CAE586A768CDB1314C956F64ABA35" TargetMode="External"/><Relationship Id="rId7" Type="http://schemas.openxmlformats.org/officeDocument/2006/relationships/hyperlink" Target="https://www.youtube.com/watch?v=n8_G-CaSSPU" TargetMode="External"/><Relationship Id="rId2" Type="http://schemas.openxmlformats.org/officeDocument/2006/relationships/hyperlink" Target="https://eda.learn.sw.siemens.com/training/courses/catapult-high-level-synthesis-library" TargetMode="External"/><Relationship Id="rId1" Type="http://schemas.openxmlformats.org/officeDocument/2006/relationships/slideLayout" Target="../slideLayouts/slideLayout25.xml"/><Relationship Id="rId6" Type="http://schemas.openxmlformats.org/officeDocument/2006/relationships/hyperlink" Target="https://webinars.sw.siemens.com/early-axi-soc-performance" TargetMode="External"/><Relationship Id="rId5" Type="http://schemas.openxmlformats.org/officeDocument/2006/relationships/hyperlink" Target="https://webinars.sw.siemens.com/nvidia-design-and-verification-of-a-1" TargetMode="External"/><Relationship Id="rId4" Type="http://schemas.openxmlformats.org/officeDocument/2006/relationships/hyperlink" Target="https://webinars.sw.siemens.com/how-matchlib-and-systemc-enables"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2FA1A8ED-2CFD-48A9-960E-263125FC6AC0}"/>
              </a:ext>
            </a:extLst>
          </p:cNvPr>
          <p:cNvSpPr>
            <a:spLocks noGrp="1"/>
          </p:cNvSpPr>
          <p:nvPr>
            <p:ph type="title"/>
          </p:nvPr>
        </p:nvSpPr>
        <p:spPr/>
        <p:txBody>
          <a:bodyPr>
            <a:noAutofit/>
          </a:bodyPr>
          <a:lstStyle/>
          <a:p>
            <a:r>
              <a:rPr lang="en-US" dirty="0"/>
              <a:t>Advanced </a:t>
            </a:r>
            <a:r>
              <a:rPr lang="en-US" dirty="0" err="1"/>
              <a:t>Matchlib</a:t>
            </a:r>
            <a:r>
              <a:rPr lang="en-US" dirty="0"/>
              <a:t> Topics 2021</a:t>
            </a:r>
            <a:endParaRPr lang="en-US" sz="4000" b="1" dirty="0"/>
          </a:p>
        </p:txBody>
      </p:sp>
      <p:sp>
        <p:nvSpPr>
          <p:cNvPr id="6" name="Subtitle 5">
            <a:extLst>
              <a:ext uri="{FF2B5EF4-FFF2-40B4-BE49-F238E27FC236}">
                <a16:creationId xmlns:a16="http://schemas.microsoft.com/office/drawing/2014/main" id="{9A1B59CB-DDC5-ED4D-A782-958384447453}"/>
              </a:ext>
            </a:extLst>
          </p:cNvPr>
          <p:cNvSpPr>
            <a:spLocks noGrp="1"/>
          </p:cNvSpPr>
          <p:nvPr>
            <p:ph type="subTitle" idx="1"/>
          </p:nvPr>
        </p:nvSpPr>
        <p:spPr/>
        <p:txBody>
          <a:bodyPr/>
          <a:lstStyle/>
          <a:p>
            <a:pPr>
              <a:spcAft>
                <a:spcPts val="0"/>
              </a:spcAft>
            </a:pPr>
            <a:r>
              <a:rPr lang="en-US" altLang="en-US" sz="2000" dirty="0"/>
              <a:t>Stuart Swan | Platform Architect</a:t>
            </a:r>
          </a:p>
          <a:p>
            <a:pPr>
              <a:spcAft>
                <a:spcPts val="0"/>
              </a:spcAft>
            </a:pPr>
            <a:r>
              <a:rPr lang="en-US" altLang="en-US" sz="2000" dirty="0"/>
              <a:t>Siemens EDA, a part of Siemens Digital Industries Software</a:t>
            </a:r>
          </a:p>
        </p:txBody>
      </p:sp>
      <p:sp>
        <p:nvSpPr>
          <p:cNvPr id="3" name="Footer Placeholder 2"/>
          <p:cNvSpPr>
            <a:spLocks noGrp="1"/>
          </p:cNvSpPr>
          <p:nvPr>
            <p:ph type="ftr" sz="quarter" idx="12"/>
          </p:nvPr>
        </p:nvSpPr>
        <p:spPr/>
        <p:txBody>
          <a:bodyPr/>
          <a:lstStyle/>
          <a:p>
            <a:r>
              <a:rPr lang="en-US" dirty="0"/>
              <a:t>Restricted | © Siemens 2021 | 2021-04-15 | Siemens Digital Industries Software | Where today meets tomorrow.</a:t>
            </a:r>
          </a:p>
        </p:txBody>
      </p:sp>
    </p:spTree>
    <p:extLst>
      <p:ext uri="{BB962C8B-B14F-4D97-AF65-F5344CB8AC3E}">
        <p14:creationId xmlns:p14="http://schemas.microsoft.com/office/powerpoint/2010/main" val="3006640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err="1"/>
              <a:t>Matchlib</a:t>
            </a:r>
            <a:r>
              <a:rPr lang="en-US" sz="2400" dirty="0"/>
              <a:t>: </a:t>
            </a:r>
            <a:r>
              <a:rPr lang="en-US" sz="2400" dirty="0">
                <a:solidFill>
                  <a:srgbClr val="FF0000"/>
                </a:solidFill>
              </a:rPr>
              <a:t>Always prefer </a:t>
            </a:r>
            <a:r>
              <a:rPr lang="en-US" sz="2400" dirty="0"/>
              <a:t>to use blocking IO over </a:t>
            </a:r>
            <a:r>
              <a:rPr lang="en-US" sz="2400" dirty="0" err="1"/>
              <a:t>nonblocking</a:t>
            </a:r>
            <a:r>
              <a:rPr lang="en-US" sz="2400" dirty="0"/>
              <a:t> IO.</a:t>
            </a:r>
          </a:p>
        </p:txBody>
      </p:sp>
      <p:sp>
        <p:nvSpPr>
          <p:cNvPr id="3" name="Content Placeholder 2"/>
          <p:cNvSpPr>
            <a:spLocks noGrp="1"/>
          </p:cNvSpPr>
          <p:nvPr>
            <p:ph idx="1"/>
          </p:nvPr>
        </p:nvSpPr>
        <p:spPr>
          <a:xfrm>
            <a:off x="411160" y="1414800"/>
            <a:ext cx="11448047" cy="4536000"/>
          </a:xfrm>
        </p:spPr>
        <p:txBody>
          <a:bodyPr>
            <a:normAutofit/>
          </a:bodyPr>
          <a:lstStyle/>
          <a:p>
            <a:pPr marL="522900" lvl="1" indent="-342900"/>
            <a:r>
              <a:rPr lang="en-US" sz="2200" dirty="0"/>
              <a:t>Your models will be simpler and more likely to have a good process structure.</a:t>
            </a:r>
          </a:p>
          <a:p>
            <a:pPr marL="522900" lvl="1" indent="-342900"/>
            <a:r>
              <a:rPr lang="en-US" sz="2200" dirty="0"/>
              <a:t>100% blocking IO is called KPN (Kahn Process Networks)</a:t>
            </a:r>
          </a:p>
          <a:p>
            <a:pPr marL="702900" lvl="2" indent="-342900"/>
            <a:r>
              <a:rPr lang="en-US" sz="2000" dirty="0"/>
              <a:t>KPN is deterministic</a:t>
            </a:r>
          </a:p>
          <a:p>
            <a:pPr marL="702900" lvl="2" indent="-342900"/>
            <a:r>
              <a:rPr lang="en-US" sz="2000" dirty="0"/>
              <a:t>easier to verify.</a:t>
            </a:r>
          </a:p>
          <a:p>
            <a:pPr marL="522900" lvl="1" indent="-342900"/>
            <a:r>
              <a:rPr lang="en-US" sz="2200" dirty="0"/>
              <a:t>Non-blocking IO is sometimes needed, but introduces timing dependent behavior, and can make verification more difficult in some cases if the timing dependent behavior is externally visible.</a:t>
            </a:r>
          </a:p>
          <a:p>
            <a:pPr marL="522900" lvl="1" indent="-342900"/>
            <a:r>
              <a:rPr lang="en-US" sz="2200" dirty="0"/>
              <a:t>Summary: always ask yourself if use of non-blocking IO is really justified.</a:t>
            </a:r>
          </a:p>
        </p:txBody>
      </p:sp>
      <p:sp>
        <p:nvSpPr>
          <p:cNvPr id="5" name="Slide Number Placeholder 4"/>
          <p:cNvSpPr>
            <a:spLocks noGrp="1"/>
          </p:cNvSpPr>
          <p:nvPr>
            <p:ph type="sldNum" sz="quarter" idx="11"/>
          </p:nvPr>
        </p:nvSpPr>
        <p:spPr/>
        <p:txBody>
          <a:bodyPr/>
          <a:lstStyle/>
          <a:p>
            <a:fld id="{B8EE6C0D-8D49-4EF2-B5AB-91C9339EB8BA}" type="slidenum">
              <a:rPr lang="en-US" smtClean="0"/>
              <a:pPr/>
              <a:t>10</a:t>
            </a:fld>
            <a:endParaRPr lang="en-US" dirty="0"/>
          </a:p>
        </p:txBody>
      </p:sp>
    </p:spTree>
    <p:extLst>
      <p:ext uri="{BB962C8B-B14F-4D97-AF65-F5344CB8AC3E}">
        <p14:creationId xmlns:p14="http://schemas.microsoft.com/office/powerpoint/2010/main" val="296318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Guidelines for Coding for Good QOR in SC</a:t>
            </a:r>
          </a:p>
        </p:txBody>
      </p:sp>
      <p:sp>
        <p:nvSpPr>
          <p:cNvPr id="3" name="Content Placeholder 2"/>
          <p:cNvSpPr>
            <a:spLocks noGrp="1"/>
          </p:cNvSpPr>
          <p:nvPr>
            <p:ph idx="1"/>
          </p:nvPr>
        </p:nvSpPr>
        <p:spPr>
          <a:xfrm>
            <a:off x="411161" y="1414800"/>
            <a:ext cx="11311916" cy="4536000"/>
          </a:xfrm>
        </p:spPr>
        <p:txBody>
          <a:bodyPr>
            <a:normAutofit/>
          </a:bodyPr>
          <a:lstStyle/>
          <a:p>
            <a:pPr marL="522900" lvl="1" indent="-342900">
              <a:lnSpc>
                <a:spcPct val="120000"/>
              </a:lnSpc>
            </a:pPr>
            <a:r>
              <a:rPr lang="en-US" sz="2200" dirty="0"/>
              <a:t>Simulate and debug your pre-HLS model before you synthesize (!)</a:t>
            </a:r>
          </a:p>
          <a:p>
            <a:pPr marL="702900" lvl="2" indent="-342900">
              <a:lnSpc>
                <a:spcPct val="120000"/>
              </a:lnSpc>
            </a:pPr>
            <a:r>
              <a:rPr lang="en-US" sz="2000" dirty="0"/>
              <a:t>Verify performance and functionality in your pre-HLS model</a:t>
            </a:r>
          </a:p>
          <a:p>
            <a:pPr marL="522900" lvl="1" indent="-342900">
              <a:lnSpc>
                <a:spcPct val="120000"/>
              </a:lnSpc>
            </a:pPr>
            <a:r>
              <a:rPr lang="en-US" sz="2200" dirty="0"/>
              <a:t>In </a:t>
            </a:r>
            <a:r>
              <a:rPr lang="en-US" sz="2200" dirty="0" err="1"/>
              <a:t>SystemC</a:t>
            </a:r>
            <a:r>
              <a:rPr lang="en-US" sz="2200" dirty="0"/>
              <a:t> HLS, you should always have:</a:t>
            </a:r>
          </a:p>
          <a:p>
            <a:pPr marL="702900" lvl="2" indent="-342900">
              <a:lnSpc>
                <a:spcPct val="120000"/>
              </a:lnSpc>
            </a:pPr>
            <a:r>
              <a:rPr lang="en-US" sz="2000" dirty="0"/>
              <a:t>At least a </a:t>
            </a:r>
            <a:r>
              <a:rPr lang="en-US" sz="2000" dirty="0">
                <a:solidFill>
                  <a:srgbClr val="FF0000"/>
                </a:solidFill>
              </a:rPr>
              <a:t>rough idea </a:t>
            </a:r>
            <a:r>
              <a:rPr lang="en-US" sz="2000" dirty="0"/>
              <a:t>of what your HW implementation will be (e.g. pipeline characteristics)</a:t>
            </a:r>
          </a:p>
          <a:p>
            <a:pPr marL="702900" lvl="2" indent="-342900">
              <a:lnSpc>
                <a:spcPct val="120000"/>
              </a:lnSpc>
            </a:pPr>
            <a:r>
              <a:rPr lang="en-US" sz="2000" dirty="0"/>
              <a:t>An </a:t>
            </a:r>
            <a:r>
              <a:rPr lang="en-US" sz="2000" dirty="0">
                <a:solidFill>
                  <a:srgbClr val="FF0000"/>
                </a:solidFill>
              </a:rPr>
              <a:t>exact idea </a:t>
            </a:r>
            <a:r>
              <a:rPr lang="en-US" sz="2000" dirty="0"/>
              <a:t>of what your module pin level interfaces are</a:t>
            </a:r>
          </a:p>
          <a:p>
            <a:pPr marL="522900" lvl="1" indent="-342900">
              <a:lnSpc>
                <a:spcPct val="120000"/>
              </a:lnSpc>
            </a:pPr>
            <a:r>
              <a:rPr lang="en-US" sz="2200" dirty="0">
                <a:solidFill>
                  <a:srgbClr val="FF0000"/>
                </a:solidFill>
              </a:rPr>
              <a:t>Refine your architecture in your pre-HLS model</a:t>
            </a:r>
          </a:p>
          <a:p>
            <a:pPr marL="702900" lvl="2" indent="-342900">
              <a:lnSpc>
                <a:spcPct val="120000"/>
              </a:lnSpc>
            </a:pPr>
            <a:r>
              <a:rPr lang="en-US" sz="2000" dirty="0">
                <a:solidFill>
                  <a:srgbClr val="FF0000"/>
                </a:solidFill>
              </a:rPr>
              <a:t>Usually this is by far the most effective way to improve QOR</a:t>
            </a:r>
          </a:p>
          <a:p>
            <a:pPr marL="522900" lvl="1" indent="-342900">
              <a:lnSpc>
                <a:spcPct val="120000"/>
              </a:lnSpc>
            </a:pPr>
            <a:r>
              <a:rPr lang="en-US" sz="2200" dirty="0"/>
              <a:t>If functionality can easily be split into smaller processes, it is usually better to do so</a:t>
            </a:r>
          </a:p>
          <a:p>
            <a:pPr marL="702900" lvl="2" indent="-342900">
              <a:lnSpc>
                <a:spcPct val="120000"/>
              </a:lnSpc>
            </a:pPr>
            <a:r>
              <a:rPr lang="en-US" sz="2000" dirty="0"/>
              <a:t>Control FSMs generated by Catapult will be smaller</a:t>
            </a:r>
          </a:p>
          <a:p>
            <a:pPr marL="702900" lvl="2" indent="-342900">
              <a:lnSpc>
                <a:spcPct val="120000"/>
              </a:lnSpc>
            </a:pPr>
            <a:r>
              <a:rPr lang="en-US" sz="2000" dirty="0"/>
              <a:t>Smaller processes may be able to run in parallel</a:t>
            </a:r>
          </a:p>
          <a:p>
            <a:endParaRPr lang="en-US" dirty="0"/>
          </a:p>
        </p:txBody>
      </p:sp>
      <p:sp>
        <p:nvSpPr>
          <p:cNvPr id="4" name="Slide Number Placeholder 3"/>
          <p:cNvSpPr>
            <a:spLocks noGrp="1"/>
          </p:cNvSpPr>
          <p:nvPr>
            <p:ph type="sldNum" sz="quarter" idx="11"/>
          </p:nvPr>
        </p:nvSpPr>
        <p:spPr/>
        <p:txBody>
          <a:bodyPr/>
          <a:lstStyle/>
          <a:p>
            <a:fld id="{B8EE6C0D-8D49-4EF2-B5AB-91C9339EB8BA}" type="slidenum">
              <a:rPr lang="en-US" smtClean="0"/>
              <a:pPr/>
              <a:t>11</a:t>
            </a:fld>
            <a:endParaRPr lang="en-US" dirty="0"/>
          </a:p>
        </p:txBody>
      </p:sp>
    </p:spTree>
    <p:extLst>
      <p:ext uri="{BB962C8B-B14F-4D97-AF65-F5344CB8AC3E}">
        <p14:creationId xmlns:p14="http://schemas.microsoft.com/office/powerpoint/2010/main" val="1154677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Can I use “feature X” with Catapult </a:t>
            </a:r>
            <a:r>
              <a:rPr lang="en-US" sz="3200" dirty="0" err="1"/>
              <a:t>SystemC</a:t>
            </a:r>
            <a:r>
              <a:rPr lang="en-US" sz="3200" dirty="0"/>
              <a:t> Flow?</a:t>
            </a:r>
          </a:p>
        </p:txBody>
      </p:sp>
      <p:sp>
        <p:nvSpPr>
          <p:cNvPr id="3" name="Content Placeholder 2"/>
          <p:cNvSpPr>
            <a:spLocks noGrp="1"/>
          </p:cNvSpPr>
          <p:nvPr>
            <p:ph idx="1"/>
          </p:nvPr>
        </p:nvSpPr>
        <p:spPr>
          <a:xfrm>
            <a:off x="411161" y="1414800"/>
            <a:ext cx="11224112" cy="4536000"/>
          </a:xfrm>
        </p:spPr>
        <p:txBody>
          <a:bodyPr/>
          <a:lstStyle/>
          <a:p>
            <a:pPr marL="522900" lvl="1" indent="-342900">
              <a:lnSpc>
                <a:spcPct val="120000"/>
              </a:lnSpc>
            </a:pPr>
            <a:r>
              <a:rPr lang="en-US" sz="2200" dirty="0"/>
              <a:t>AC Datatypes – Yes</a:t>
            </a:r>
          </a:p>
          <a:p>
            <a:pPr marL="522900" lvl="1" indent="-342900">
              <a:lnSpc>
                <a:spcPct val="120000"/>
              </a:lnSpc>
            </a:pPr>
            <a:r>
              <a:rPr lang="en-US" sz="2200" dirty="0"/>
              <a:t>AC Math – Yes</a:t>
            </a:r>
          </a:p>
          <a:p>
            <a:pPr marL="522900" lvl="1" indent="-342900">
              <a:lnSpc>
                <a:spcPct val="120000"/>
              </a:lnSpc>
            </a:pPr>
            <a:r>
              <a:rPr lang="en-US" sz="2200" dirty="0"/>
              <a:t>AC DSP – Functions only, no hierarchy or instantiated AC channels</a:t>
            </a:r>
          </a:p>
          <a:p>
            <a:pPr marL="522900" lvl="1" indent="-342900">
              <a:lnSpc>
                <a:spcPct val="120000"/>
              </a:lnSpc>
            </a:pPr>
            <a:r>
              <a:rPr lang="en-US" sz="2200" dirty="0"/>
              <a:t>AC channel – No</a:t>
            </a:r>
          </a:p>
          <a:p>
            <a:pPr marL="522900" lvl="1" indent="-342900">
              <a:lnSpc>
                <a:spcPct val="120000"/>
              </a:lnSpc>
            </a:pPr>
            <a:r>
              <a:rPr lang="en-US" sz="2200" dirty="0"/>
              <a:t>“Interface synthesis” – Generally, No</a:t>
            </a:r>
          </a:p>
          <a:p>
            <a:pPr marL="522900" lvl="1" indent="-342900">
              <a:lnSpc>
                <a:spcPct val="120000"/>
              </a:lnSpc>
            </a:pPr>
            <a:r>
              <a:rPr lang="en-US" sz="2200" dirty="0"/>
              <a:t>“Interface synthesis for C arrays in single process” - Yes</a:t>
            </a:r>
          </a:p>
          <a:p>
            <a:pPr marL="522900" lvl="1" indent="-342900">
              <a:lnSpc>
                <a:spcPct val="120000"/>
              </a:lnSpc>
            </a:pPr>
            <a:r>
              <a:rPr lang="en-US" sz="2200" dirty="0" err="1"/>
              <a:t>Ccores</a:t>
            </a:r>
            <a:r>
              <a:rPr lang="en-US" sz="2200" dirty="0"/>
              <a:t> – Yes</a:t>
            </a:r>
          </a:p>
          <a:p>
            <a:pPr marL="522900" lvl="1" indent="-342900">
              <a:lnSpc>
                <a:spcPct val="120000"/>
              </a:lnSpc>
            </a:pPr>
            <a:r>
              <a:rPr lang="en-US" sz="2200" dirty="0" err="1"/>
              <a:t>Blackboxes</a:t>
            </a:r>
            <a:r>
              <a:rPr lang="en-US" sz="2200" dirty="0"/>
              <a:t> – Yes</a:t>
            </a:r>
          </a:p>
          <a:p>
            <a:pPr marL="522900" lvl="1" indent="-342900">
              <a:lnSpc>
                <a:spcPct val="120000"/>
              </a:lnSpc>
            </a:pPr>
            <a:r>
              <a:rPr lang="en-US" sz="2200" dirty="0"/>
              <a:t>Catapult Directives – Generally, Yes</a:t>
            </a:r>
          </a:p>
          <a:p>
            <a:pPr marL="522900" lvl="1" indent="-342900">
              <a:lnSpc>
                <a:spcPct val="120000"/>
              </a:lnSpc>
            </a:pPr>
            <a:r>
              <a:rPr lang="en-US" sz="2200" dirty="0" err="1"/>
              <a:t>Coupled_IO</a:t>
            </a:r>
            <a:r>
              <a:rPr lang="en-US" sz="2200"/>
              <a:t> - Yes</a:t>
            </a:r>
            <a:endParaRPr lang="en-US" sz="2200" dirty="0"/>
          </a:p>
        </p:txBody>
      </p:sp>
      <p:sp>
        <p:nvSpPr>
          <p:cNvPr id="4" name="Slide Number Placeholder 3"/>
          <p:cNvSpPr>
            <a:spLocks noGrp="1"/>
          </p:cNvSpPr>
          <p:nvPr>
            <p:ph type="sldNum" sz="quarter" idx="11"/>
          </p:nvPr>
        </p:nvSpPr>
        <p:spPr/>
        <p:txBody>
          <a:bodyPr/>
          <a:lstStyle/>
          <a:p>
            <a:fld id="{B8EE6C0D-8D49-4EF2-B5AB-91C9339EB8BA}" type="slidenum">
              <a:rPr lang="en-US" smtClean="0"/>
              <a:pPr/>
              <a:t>12</a:t>
            </a:fld>
            <a:endParaRPr lang="en-US" dirty="0"/>
          </a:p>
        </p:txBody>
      </p:sp>
    </p:spTree>
    <p:extLst>
      <p:ext uri="{BB962C8B-B14F-4D97-AF65-F5344CB8AC3E}">
        <p14:creationId xmlns:p14="http://schemas.microsoft.com/office/powerpoint/2010/main" val="4173063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Matchlib</a:t>
            </a:r>
            <a:r>
              <a:rPr lang="en-US" sz="3200" dirty="0"/>
              <a:t> Accuracy</a:t>
            </a:r>
          </a:p>
        </p:txBody>
      </p:sp>
      <p:sp>
        <p:nvSpPr>
          <p:cNvPr id="3" name="Content Placeholder 2"/>
          <p:cNvSpPr>
            <a:spLocks noGrp="1"/>
          </p:cNvSpPr>
          <p:nvPr>
            <p:ph idx="1"/>
          </p:nvPr>
        </p:nvSpPr>
        <p:spPr>
          <a:xfrm>
            <a:off x="411161" y="1414800"/>
            <a:ext cx="11224112" cy="4536000"/>
          </a:xfrm>
        </p:spPr>
        <p:txBody>
          <a:bodyPr/>
          <a:lstStyle/>
          <a:p>
            <a:pPr marL="522900" lvl="1" indent="-342900">
              <a:lnSpc>
                <a:spcPct val="120000"/>
              </a:lnSpc>
            </a:pPr>
            <a:r>
              <a:rPr lang="en-US" sz="2200" dirty="0"/>
              <a:t>Goal of </a:t>
            </a:r>
            <a:r>
              <a:rPr lang="en-US" sz="2200" dirty="0" err="1"/>
              <a:t>Matchlib</a:t>
            </a:r>
            <a:r>
              <a:rPr lang="en-US" sz="2200" dirty="0"/>
              <a:t> is to be “</a:t>
            </a:r>
            <a:r>
              <a:rPr lang="en-US" sz="2200" dirty="0" err="1"/>
              <a:t>thoughput</a:t>
            </a:r>
            <a:r>
              <a:rPr lang="en-US" sz="2200" dirty="0"/>
              <a:t> accurate” in pre-HLS models, even as you scale up size of systems.</a:t>
            </a:r>
          </a:p>
          <a:p>
            <a:pPr marL="522900" lvl="1" indent="-342900">
              <a:lnSpc>
                <a:spcPct val="120000"/>
              </a:lnSpc>
            </a:pPr>
            <a:r>
              <a:rPr lang="en-US" sz="2200" dirty="0"/>
              <a:t>Goal is NOT to be precisely cycle accurate </a:t>
            </a:r>
            <a:r>
              <a:rPr lang="en-US" sz="2200" dirty="0" err="1"/>
              <a:t>wrt</a:t>
            </a:r>
            <a:r>
              <a:rPr lang="en-US" sz="2200" dirty="0"/>
              <a:t> RTL</a:t>
            </a:r>
          </a:p>
          <a:p>
            <a:pPr marL="522900" lvl="1" indent="-342900">
              <a:lnSpc>
                <a:spcPct val="120000"/>
              </a:lnSpc>
            </a:pPr>
            <a:r>
              <a:rPr lang="en-US" sz="2200" dirty="0"/>
              <a:t>Even with some differences in accuracy </a:t>
            </a:r>
            <a:r>
              <a:rPr lang="en-US" sz="2200" dirty="0" err="1"/>
              <a:t>wrt</a:t>
            </a:r>
            <a:r>
              <a:rPr lang="en-US" sz="2200" dirty="0"/>
              <a:t> RTL, there is big value in being able to model time/performance in the pre-HLS models.</a:t>
            </a:r>
          </a:p>
          <a:p>
            <a:pPr marL="522900" lvl="1" indent="-342900">
              <a:lnSpc>
                <a:spcPct val="120000"/>
              </a:lnSpc>
            </a:pPr>
            <a:r>
              <a:rPr lang="en-US" sz="2200" dirty="0"/>
              <a:t>It is useful to understand where sources of inaccuracies may arise and how to address them if desired.</a:t>
            </a:r>
          </a:p>
        </p:txBody>
      </p:sp>
      <p:sp>
        <p:nvSpPr>
          <p:cNvPr id="4" name="Slide Number Placeholder 3"/>
          <p:cNvSpPr>
            <a:spLocks noGrp="1"/>
          </p:cNvSpPr>
          <p:nvPr>
            <p:ph type="sldNum" sz="quarter" idx="11"/>
          </p:nvPr>
        </p:nvSpPr>
        <p:spPr/>
        <p:txBody>
          <a:bodyPr/>
          <a:lstStyle/>
          <a:p>
            <a:fld id="{B8EE6C0D-8D49-4EF2-B5AB-91C9339EB8BA}" type="slidenum">
              <a:rPr lang="en-US" smtClean="0"/>
              <a:pPr/>
              <a:t>13</a:t>
            </a:fld>
            <a:endParaRPr lang="en-US" dirty="0"/>
          </a:p>
        </p:txBody>
      </p:sp>
    </p:spTree>
    <p:extLst>
      <p:ext uri="{BB962C8B-B14F-4D97-AF65-F5344CB8AC3E}">
        <p14:creationId xmlns:p14="http://schemas.microsoft.com/office/powerpoint/2010/main" val="3723340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Small Example</a:t>
            </a:r>
          </a:p>
        </p:txBody>
      </p:sp>
      <p:sp>
        <p:nvSpPr>
          <p:cNvPr id="3" name="Content Placeholder 2"/>
          <p:cNvSpPr>
            <a:spLocks noGrp="1"/>
          </p:cNvSpPr>
          <p:nvPr>
            <p:ph idx="1"/>
          </p:nvPr>
        </p:nvSpPr>
        <p:spPr>
          <a:xfrm>
            <a:off x="411160" y="1414800"/>
            <a:ext cx="6176251" cy="4536000"/>
          </a:xfrm>
        </p:spPr>
        <p:txBody>
          <a:bodyPr>
            <a:normAutofit fontScale="92500" lnSpcReduction="10000"/>
          </a:bodyPr>
          <a:lstStyle/>
          <a:p>
            <a:pPr marL="522900" lvl="1" indent="-342900">
              <a:lnSpc>
                <a:spcPct val="120000"/>
              </a:lnSpc>
            </a:pPr>
            <a:r>
              <a:rPr lang="en-US" sz="2200" dirty="0" err="1"/>
              <a:t>Matchlib</a:t>
            </a:r>
            <a:r>
              <a:rPr lang="en-US" sz="2200" dirty="0"/>
              <a:t> assumes all processes are pipelined with an II=1.</a:t>
            </a:r>
          </a:p>
          <a:p>
            <a:pPr marL="522900" lvl="1" indent="-342900">
              <a:lnSpc>
                <a:spcPct val="120000"/>
              </a:lnSpc>
            </a:pPr>
            <a:r>
              <a:rPr lang="en-US" sz="2200" dirty="0" err="1"/>
              <a:t>Matchlib</a:t>
            </a:r>
            <a:r>
              <a:rPr lang="en-US" sz="2200" dirty="0"/>
              <a:t> assumes </a:t>
            </a:r>
            <a:r>
              <a:rPr lang="en-US" sz="2200" dirty="0" err="1"/>
              <a:t>stall_mode</a:t>
            </a:r>
            <a:r>
              <a:rPr lang="en-US" sz="2200" dirty="0"/>
              <a:t>=flush.</a:t>
            </a:r>
          </a:p>
          <a:p>
            <a:pPr marL="522900" lvl="1" indent="-342900">
              <a:lnSpc>
                <a:spcPct val="120000"/>
              </a:lnSpc>
            </a:pPr>
            <a:r>
              <a:rPr lang="en-US" sz="2200" dirty="0" err="1"/>
              <a:t>Matchlib</a:t>
            </a:r>
            <a:r>
              <a:rPr lang="en-US" sz="2200" dirty="0"/>
              <a:t> assumes </a:t>
            </a:r>
            <a:r>
              <a:rPr lang="en-US" sz="2200" dirty="0" err="1"/>
              <a:t>coupled_io</a:t>
            </a:r>
            <a:r>
              <a:rPr lang="en-US" sz="2200" dirty="0"/>
              <a:t>=false.</a:t>
            </a:r>
          </a:p>
          <a:p>
            <a:pPr marL="522900" lvl="1" indent="-342900">
              <a:lnSpc>
                <a:spcPct val="120000"/>
              </a:lnSpc>
            </a:pPr>
            <a:r>
              <a:rPr lang="en-US" sz="2200" dirty="0" err="1"/>
              <a:t>Matchlib</a:t>
            </a:r>
            <a:r>
              <a:rPr lang="en-US" sz="2200" dirty="0"/>
              <a:t> assumes pipeline latency = 1</a:t>
            </a:r>
          </a:p>
          <a:p>
            <a:pPr marL="522900" lvl="1" indent="-342900">
              <a:lnSpc>
                <a:spcPct val="120000"/>
              </a:lnSpc>
            </a:pPr>
            <a:r>
              <a:rPr lang="en-US" sz="2200" dirty="0"/>
              <a:t>Pre-HLS sim of model on right will Pop and Push one transaction on every clock.</a:t>
            </a:r>
          </a:p>
          <a:p>
            <a:pPr marL="702900" lvl="2" indent="-342900">
              <a:lnSpc>
                <a:spcPct val="120000"/>
              </a:lnSpc>
            </a:pPr>
            <a:r>
              <a:rPr lang="en-US" sz="2000" dirty="0"/>
              <a:t>Output will appear one clock after input.</a:t>
            </a:r>
          </a:p>
          <a:p>
            <a:pPr marL="522900" lvl="1" indent="-342900">
              <a:lnSpc>
                <a:spcPct val="120000"/>
              </a:lnSpc>
            </a:pPr>
            <a:r>
              <a:rPr lang="en-US" sz="2200" dirty="0"/>
              <a:t>Post-HLS RTL will have same behavior except latency will increase.</a:t>
            </a:r>
          </a:p>
          <a:p>
            <a:pPr marL="702900" lvl="2" indent="-342900">
              <a:lnSpc>
                <a:spcPct val="120000"/>
              </a:lnSpc>
            </a:pPr>
            <a:r>
              <a:rPr lang="en-US" sz="2000" dirty="0" err="1"/>
              <a:t>ac_sqrt</a:t>
            </a:r>
            <a:r>
              <a:rPr lang="en-US" sz="2000" dirty="0"/>
              <a:t> likely to require several clock cycles latency in RTL.</a:t>
            </a:r>
          </a:p>
        </p:txBody>
      </p:sp>
      <p:sp>
        <p:nvSpPr>
          <p:cNvPr id="4" name="Slide Number Placeholder 3"/>
          <p:cNvSpPr>
            <a:spLocks noGrp="1"/>
          </p:cNvSpPr>
          <p:nvPr>
            <p:ph type="sldNum" sz="quarter" idx="11"/>
          </p:nvPr>
        </p:nvSpPr>
        <p:spPr/>
        <p:txBody>
          <a:bodyPr/>
          <a:lstStyle/>
          <a:p>
            <a:fld id="{B8EE6C0D-8D49-4EF2-B5AB-91C9339EB8BA}" type="slidenum">
              <a:rPr lang="en-US" smtClean="0"/>
              <a:pPr/>
              <a:t>14</a:t>
            </a:fld>
            <a:endParaRPr lang="en-US" dirty="0"/>
          </a:p>
        </p:txBody>
      </p:sp>
      <p:pic>
        <p:nvPicPr>
          <p:cNvPr id="6" name="Picture 5">
            <a:extLst>
              <a:ext uri="{FF2B5EF4-FFF2-40B4-BE49-F238E27FC236}">
                <a16:creationId xmlns:a16="http://schemas.microsoft.com/office/drawing/2014/main" id="{3CD054CE-8FB3-433B-9219-DD769BB44ED7}"/>
              </a:ext>
            </a:extLst>
          </p:cNvPr>
          <p:cNvPicPr>
            <a:picLocks noChangeAspect="1"/>
          </p:cNvPicPr>
          <p:nvPr/>
        </p:nvPicPr>
        <p:blipFill>
          <a:blip r:embed="rId2"/>
          <a:stretch>
            <a:fillRect/>
          </a:stretch>
        </p:blipFill>
        <p:spPr>
          <a:xfrm>
            <a:off x="6845365" y="1430008"/>
            <a:ext cx="4286250" cy="4324350"/>
          </a:xfrm>
          <a:prstGeom prst="rect">
            <a:avLst/>
          </a:prstGeom>
        </p:spPr>
      </p:pic>
    </p:spTree>
    <p:extLst>
      <p:ext uri="{BB962C8B-B14F-4D97-AF65-F5344CB8AC3E}">
        <p14:creationId xmlns:p14="http://schemas.microsoft.com/office/powerpoint/2010/main" val="3634260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137188" y="1351653"/>
            <a:ext cx="1750012" cy="2287255"/>
          </a:xfrm>
          <a:prstGeom prst="rect">
            <a:avLst/>
          </a:prstGeom>
          <a:solidFill>
            <a:schemeClr val="bg1"/>
          </a:solidFill>
          <a:ln w="9525" cap="flat" cmpd="sng" algn="ctr">
            <a:solidFill>
              <a:schemeClr val="tx1"/>
            </a:solidFill>
            <a:prstDash val="solid"/>
          </a:ln>
          <a:effectLst/>
        </p:spPr>
        <p:txBody>
          <a:bodyPr rtlCol="0" anchor="ctr"/>
          <a:lstStyle/>
          <a:p>
            <a:pPr algn="ctr"/>
            <a:endParaRPr lang="en-US" kern="0">
              <a:solidFill>
                <a:srgbClr val="FFFFFF"/>
              </a:solidFill>
              <a:latin typeface="Tahoma"/>
            </a:endParaRPr>
          </a:p>
        </p:txBody>
      </p:sp>
      <p:sp>
        <p:nvSpPr>
          <p:cNvPr id="46" name="Rectangle 45"/>
          <p:cNvSpPr/>
          <p:nvPr/>
        </p:nvSpPr>
        <p:spPr>
          <a:xfrm>
            <a:off x="3124200" y="1512085"/>
            <a:ext cx="5410200" cy="2362200"/>
          </a:xfrm>
          <a:prstGeom prst="rect">
            <a:avLst/>
          </a:prstGeom>
          <a:solidFill>
            <a:schemeClr val="bg1"/>
          </a:solidFill>
          <a:ln w="19050" cap="flat" cmpd="sng" algn="ctr">
            <a:solidFill>
              <a:schemeClr val="accent1"/>
            </a:solidFill>
            <a:prstDash val="solid"/>
          </a:ln>
          <a:effectLst/>
        </p:spPr>
        <p:txBody>
          <a:bodyPr rtlCol="0" anchor="ctr"/>
          <a:lstStyle/>
          <a:p>
            <a:pPr algn="ctr"/>
            <a:endParaRPr lang="en-US" kern="0">
              <a:solidFill>
                <a:srgbClr val="FFFFFF"/>
              </a:solidFill>
              <a:latin typeface="Tahoma"/>
            </a:endParaRPr>
          </a:p>
        </p:txBody>
      </p:sp>
      <p:sp>
        <p:nvSpPr>
          <p:cNvPr id="2" name="Title 1"/>
          <p:cNvSpPr>
            <a:spLocks noGrp="1"/>
          </p:cNvSpPr>
          <p:nvPr>
            <p:ph type="title"/>
          </p:nvPr>
        </p:nvSpPr>
        <p:spPr/>
        <p:txBody>
          <a:bodyPr/>
          <a:lstStyle/>
          <a:p>
            <a:r>
              <a:rPr lang="en-US" sz="3200" dirty="0"/>
              <a:t>Larger Example: AXI4 Bus Fabric using </a:t>
            </a:r>
            <a:r>
              <a:rPr lang="en-US" sz="3200" dirty="0" err="1"/>
              <a:t>MatchLib</a:t>
            </a:r>
            <a:endParaRPr lang="en-US" sz="3200" dirty="0"/>
          </a:p>
        </p:txBody>
      </p:sp>
      <p:sp>
        <p:nvSpPr>
          <p:cNvPr id="6" name="TextBox 5"/>
          <p:cNvSpPr txBox="1"/>
          <p:nvPr/>
        </p:nvSpPr>
        <p:spPr>
          <a:xfrm>
            <a:off x="3454787" y="2438152"/>
            <a:ext cx="1068369"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 Router/</a:t>
            </a:r>
          </a:p>
          <a:p>
            <a:r>
              <a:rPr lang="en-US" sz="1200" dirty="0"/>
              <a:t>Splitter</a:t>
            </a:r>
          </a:p>
        </p:txBody>
      </p:sp>
      <p:sp>
        <p:nvSpPr>
          <p:cNvPr id="60" name="TextBox 59"/>
          <p:cNvSpPr txBox="1"/>
          <p:nvPr/>
        </p:nvSpPr>
        <p:spPr>
          <a:xfrm>
            <a:off x="5867401" y="2045485"/>
            <a:ext cx="1068369"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 Router/</a:t>
            </a:r>
          </a:p>
          <a:p>
            <a:r>
              <a:rPr lang="en-US" sz="1200" dirty="0"/>
              <a:t>Splitter</a:t>
            </a:r>
          </a:p>
        </p:txBody>
      </p:sp>
      <p:sp>
        <p:nvSpPr>
          <p:cNvPr id="66" name="TextBox 65"/>
          <p:cNvSpPr txBox="1"/>
          <p:nvPr/>
        </p:nvSpPr>
        <p:spPr>
          <a:xfrm>
            <a:off x="7543800" y="2807486"/>
            <a:ext cx="643446"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a:t>
            </a:r>
          </a:p>
          <a:p>
            <a:r>
              <a:rPr lang="en-US" sz="1200" dirty="0"/>
              <a:t>Arbiter</a:t>
            </a:r>
          </a:p>
        </p:txBody>
      </p:sp>
      <p:sp>
        <p:nvSpPr>
          <p:cNvPr id="67" name="TextBox 66"/>
          <p:cNvSpPr txBox="1"/>
          <p:nvPr/>
        </p:nvSpPr>
        <p:spPr>
          <a:xfrm>
            <a:off x="7543800" y="2045485"/>
            <a:ext cx="643446"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a:t>
            </a:r>
          </a:p>
          <a:p>
            <a:r>
              <a:rPr lang="en-US" sz="1200" dirty="0"/>
              <a:t>Arbiter</a:t>
            </a:r>
          </a:p>
        </p:txBody>
      </p:sp>
      <p:sp>
        <p:nvSpPr>
          <p:cNvPr id="68" name="TextBox 67"/>
          <p:cNvSpPr txBox="1"/>
          <p:nvPr/>
        </p:nvSpPr>
        <p:spPr>
          <a:xfrm>
            <a:off x="4903371" y="2137817"/>
            <a:ext cx="611065" cy="276999"/>
          </a:xfrm>
          <a:prstGeom prst="rect">
            <a:avLst/>
          </a:prstGeom>
          <a:solidFill>
            <a:schemeClr val="bg1"/>
          </a:solidFill>
          <a:ln>
            <a:solidFill>
              <a:schemeClr val="tx1"/>
            </a:solidFill>
          </a:ln>
        </p:spPr>
        <p:txBody>
          <a:bodyPr wrap="none" rtlCol="0">
            <a:spAutoFit/>
          </a:bodyPr>
          <a:lstStyle/>
          <a:p>
            <a:r>
              <a:rPr lang="en-US" sz="1200" dirty="0"/>
              <a:t>DMA0</a:t>
            </a:r>
          </a:p>
        </p:txBody>
      </p:sp>
      <p:sp>
        <p:nvSpPr>
          <p:cNvPr id="69" name="TextBox 68"/>
          <p:cNvSpPr txBox="1"/>
          <p:nvPr/>
        </p:nvSpPr>
        <p:spPr>
          <a:xfrm>
            <a:off x="4903371" y="2899817"/>
            <a:ext cx="611065" cy="276999"/>
          </a:xfrm>
          <a:prstGeom prst="rect">
            <a:avLst/>
          </a:prstGeom>
          <a:solidFill>
            <a:schemeClr val="bg1"/>
          </a:solidFill>
          <a:ln>
            <a:solidFill>
              <a:schemeClr val="tx1"/>
            </a:solidFill>
          </a:ln>
        </p:spPr>
        <p:txBody>
          <a:bodyPr wrap="none" rtlCol="0">
            <a:spAutoFit/>
          </a:bodyPr>
          <a:lstStyle/>
          <a:p>
            <a:r>
              <a:rPr lang="en-US" sz="1200" dirty="0"/>
              <a:t>DMA1</a:t>
            </a:r>
          </a:p>
        </p:txBody>
      </p:sp>
      <p:sp>
        <p:nvSpPr>
          <p:cNvPr id="71" name="TextBox 70"/>
          <p:cNvSpPr txBox="1"/>
          <p:nvPr/>
        </p:nvSpPr>
        <p:spPr>
          <a:xfrm>
            <a:off x="5867400" y="2807485"/>
            <a:ext cx="1068369"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 Router/</a:t>
            </a:r>
          </a:p>
          <a:p>
            <a:r>
              <a:rPr lang="en-US" sz="1200" dirty="0"/>
              <a:t>Splitter</a:t>
            </a:r>
          </a:p>
        </p:txBody>
      </p:sp>
      <p:cxnSp>
        <p:nvCxnSpPr>
          <p:cNvPr id="14" name="Straight Arrow Connector 13"/>
          <p:cNvCxnSpPr/>
          <p:nvPr/>
        </p:nvCxnSpPr>
        <p:spPr>
          <a:xfrm>
            <a:off x="5562601" y="2276315"/>
            <a:ext cx="304799" cy="0"/>
          </a:xfrm>
          <a:prstGeom prst="straightConnector1">
            <a:avLst/>
          </a:prstGeom>
          <a:noFill/>
          <a:ln w="19050" cap="flat" cmpd="sng" algn="ctr">
            <a:solidFill>
              <a:schemeClr val="tx1"/>
            </a:solidFill>
            <a:prstDash val="solid"/>
            <a:headEnd type="triangle"/>
            <a:tailEnd type="triangle"/>
          </a:ln>
          <a:effectLst/>
        </p:spPr>
      </p:cxnSp>
      <p:cxnSp>
        <p:nvCxnSpPr>
          <p:cNvPr id="72" name="Straight Arrow Connector 71"/>
          <p:cNvCxnSpPr/>
          <p:nvPr/>
        </p:nvCxnSpPr>
        <p:spPr>
          <a:xfrm>
            <a:off x="5562600" y="3038315"/>
            <a:ext cx="304799" cy="0"/>
          </a:xfrm>
          <a:prstGeom prst="straightConnector1">
            <a:avLst/>
          </a:prstGeom>
          <a:noFill/>
          <a:ln w="19050" cap="flat" cmpd="sng" algn="ctr">
            <a:solidFill>
              <a:schemeClr val="tx1"/>
            </a:solidFill>
            <a:prstDash val="solid"/>
            <a:headEnd type="triangle"/>
            <a:tailEnd type="triangle"/>
          </a:ln>
          <a:effectLst/>
        </p:spPr>
      </p:cxnSp>
      <p:cxnSp>
        <p:nvCxnSpPr>
          <p:cNvPr id="73" name="Straight Arrow Connector 72"/>
          <p:cNvCxnSpPr/>
          <p:nvPr/>
        </p:nvCxnSpPr>
        <p:spPr>
          <a:xfrm>
            <a:off x="7125326" y="2276315"/>
            <a:ext cx="304799" cy="0"/>
          </a:xfrm>
          <a:prstGeom prst="straightConnector1">
            <a:avLst/>
          </a:prstGeom>
          <a:noFill/>
          <a:ln w="19050" cap="flat" cmpd="sng" algn="ctr">
            <a:solidFill>
              <a:schemeClr val="tx1"/>
            </a:solidFill>
            <a:prstDash val="solid"/>
            <a:headEnd type="triangle"/>
            <a:tailEnd type="triangle"/>
          </a:ln>
          <a:effectLst/>
        </p:spPr>
      </p:cxnSp>
      <p:cxnSp>
        <p:nvCxnSpPr>
          <p:cNvPr id="74" name="Straight Arrow Connector 73"/>
          <p:cNvCxnSpPr/>
          <p:nvPr/>
        </p:nvCxnSpPr>
        <p:spPr>
          <a:xfrm>
            <a:off x="7124700" y="2350648"/>
            <a:ext cx="342901" cy="549169"/>
          </a:xfrm>
          <a:prstGeom prst="straightConnector1">
            <a:avLst/>
          </a:prstGeom>
          <a:noFill/>
          <a:ln w="19050" cap="flat" cmpd="sng" algn="ctr">
            <a:solidFill>
              <a:schemeClr val="tx1"/>
            </a:solidFill>
            <a:prstDash val="solid"/>
            <a:headEnd type="triangle"/>
            <a:tailEnd type="triangle"/>
          </a:ln>
          <a:effectLst/>
        </p:spPr>
      </p:cxnSp>
      <p:cxnSp>
        <p:nvCxnSpPr>
          <p:cNvPr id="82" name="Straight Arrow Connector 81"/>
          <p:cNvCxnSpPr/>
          <p:nvPr/>
        </p:nvCxnSpPr>
        <p:spPr>
          <a:xfrm>
            <a:off x="7139748" y="3038315"/>
            <a:ext cx="304799" cy="0"/>
          </a:xfrm>
          <a:prstGeom prst="straightConnector1">
            <a:avLst/>
          </a:prstGeom>
          <a:noFill/>
          <a:ln w="19050" cap="flat" cmpd="sng" algn="ctr">
            <a:solidFill>
              <a:schemeClr val="tx1"/>
            </a:solidFill>
            <a:prstDash val="solid"/>
            <a:headEnd type="triangle"/>
            <a:tailEnd type="triangle"/>
          </a:ln>
          <a:effectLst/>
        </p:spPr>
      </p:cxnSp>
      <p:cxnSp>
        <p:nvCxnSpPr>
          <p:cNvPr id="86" name="Straight Arrow Connector 85"/>
          <p:cNvCxnSpPr/>
          <p:nvPr/>
        </p:nvCxnSpPr>
        <p:spPr>
          <a:xfrm flipV="1">
            <a:off x="7124699" y="2351576"/>
            <a:ext cx="334896" cy="548241"/>
          </a:xfrm>
          <a:prstGeom prst="straightConnector1">
            <a:avLst/>
          </a:prstGeom>
          <a:noFill/>
          <a:ln w="19050" cap="flat" cmpd="sng" algn="ctr">
            <a:solidFill>
              <a:schemeClr val="tx1"/>
            </a:solidFill>
            <a:prstDash val="solid"/>
            <a:headEnd type="triangle"/>
            <a:tailEnd type="triangle"/>
          </a:ln>
          <a:effectLst/>
        </p:spPr>
      </p:cxnSp>
      <p:cxnSp>
        <p:nvCxnSpPr>
          <p:cNvPr id="91" name="Straight Arrow Connector 90"/>
          <p:cNvCxnSpPr/>
          <p:nvPr/>
        </p:nvCxnSpPr>
        <p:spPr>
          <a:xfrm flipV="1">
            <a:off x="4599356" y="2350649"/>
            <a:ext cx="201245" cy="156501"/>
          </a:xfrm>
          <a:prstGeom prst="straightConnector1">
            <a:avLst/>
          </a:prstGeom>
          <a:noFill/>
          <a:ln w="19050" cap="flat" cmpd="sng" algn="ctr">
            <a:solidFill>
              <a:schemeClr val="tx1"/>
            </a:solidFill>
            <a:prstDash val="solid"/>
            <a:headEnd type="triangle"/>
            <a:tailEnd type="triangle"/>
          </a:ln>
          <a:effectLst/>
        </p:spPr>
      </p:cxnSp>
      <p:cxnSp>
        <p:nvCxnSpPr>
          <p:cNvPr id="92" name="Straight Arrow Connector 91"/>
          <p:cNvCxnSpPr/>
          <p:nvPr/>
        </p:nvCxnSpPr>
        <p:spPr>
          <a:xfrm>
            <a:off x="4612640" y="2747234"/>
            <a:ext cx="187960" cy="152582"/>
          </a:xfrm>
          <a:prstGeom prst="straightConnector1">
            <a:avLst/>
          </a:prstGeom>
          <a:noFill/>
          <a:ln w="19050" cap="flat" cmpd="sng" algn="ctr">
            <a:solidFill>
              <a:schemeClr val="tx1"/>
            </a:solidFill>
            <a:prstDash val="solid"/>
            <a:headEnd type="triangle"/>
            <a:tailEnd type="triangle"/>
          </a:ln>
          <a:effectLst/>
        </p:spPr>
      </p:cxnSp>
      <p:cxnSp>
        <p:nvCxnSpPr>
          <p:cNvPr id="94" name="Straight Arrow Connector 93"/>
          <p:cNvCxnSpPr/>
          <p:nvPr/>
        </p:nvCxnSpPr>
        <p:spPr>
          <a:xfrm>
            <a:off x="3149988" y="2655085"/>
            <a:ext cx="304799" cy="0"/>
          </a:xfrm>
          <a:prstGeom prst="straightConnector1">
            <a:avLst/>
          </a:prstGeom>
          <a:noFill/>
          <a:ln w="19050" cap="flat" cmpd="sng" algn="ctr">
            <a:solidFill>
              <a:schemeClr val="tx1"/>
            </a:solidFill>
            <a:prstDash val="solid"/>
            <a:headEnd type="triangle"/>
            <a:tailEnd type="triangle"/>
          </a:ln>
          <a:effectLst/>
        </p:spPr>
      </p:cxnSp>
      <p:cxnSp>
        <p:nvCxnSpPr>
          <p:cNvPr id="96" name="Straight Arrow Connector 95"/>
          <p:cNvCxnSpPr/>
          <p:nvPr/>
        </p:nvCxnSpPr>
        <p:spPr>
          <a:xfrm>
            <a:off x="8187247" y="2267492"/>
            <a:ext cx="304799" cy="0"/>
          </a:xfrm>
          <a:prstGeom prst="straightConnector1">
            <a:avLst/>
          </a:prstGeom>
          <a:noFill/>
          <a:ln w="19050" cap="flat" cmpd="sng" algn="ctr">
            <a:solidFill>
              <a:schemeClr val="tx1"/>
            </a:solidFill>
            <a:prstDash val="solid"/>
            <a:headEnd type="triangle"/>
            <a:tailEnd type="triangle"/>
          </a:ln>
          <a:effectLst/>
        </p:spPr>
      </p:cxnSp>
      <p:cxnSp>
        <p:nvCxnSpPr>
          <p:cNvPr id="97" name="Straight Arrow Connector 96"/>
          <p:cNvCxnSpPr/>
          <p:nvPr/>
        </p:nvCxnSpPr>
        <p:spPr>
          <a:xfrm>
            <a:off x="8187247" y="3038315"/>
            <a:ext cx="304799" cy="0"/>
          </a:xfrm>
          <a:prstGeom prst="straightConnector1">
            <a:avLst/>
          </a:prstGeom>
          <a:noFill/>
          <a:ln w="19050" cap="flat" cmpd="sng" algn="ctr">
            <a:solidFill>
              <a:schemeClr val="tx1"/>
            </a:solidFill>
            <a:prstDash val="solid"/>
            <a:headEnd type="triangle"/>
            <a:tailEnd type="triangle"/>
          </a:ln>
          <a:effectLst/>
        </p:spPr>
      </p:cxnSp>
      <p:sp>
        <p:nvSpPr>
          <p:cNvPr id="47" name="TextBox 46"/>
          <p:cNvSpPr txBox="1"/>
          <p:nvPr/>
        </p:nvSpPr>
        <p:spPr>
          <a:xfrm>
            <a:off x="4979348" y="1502045"/>
            <a:ext cx="1524776" cy="400110"/>
          </a:xfrm>
          <a:prstGeom prst="rect">
            <a:avLst/>
          </a:prstGeom>
          <a:noFill/>
        </p:spPr>
        <p:txBody>
          <a:bodyPr wrap="none" rtlCol="0">
            <a:spAutoFit/>
          </a:bodyPr>
          <a:lstStyle/>
          <a:p>
            <a:r>
              <a:rPr lang="en-US" sz="2000" dirty="0"/>
              <a:t>AXI4 Fabric</a:t>
            </a:r>
          </a:p>
        </p:txBody>
      </p:sp>
      <p:sp>
        <p:nvSpPr>
          <p:cNvPr id="99" name="TextBox 98"/>
          <p:cNvSpPr txBox="1"/>
          <p:nvPr/>
        </p:nvSpPr>
        <p:spPr>
          <a:xfrm>
            <a:off x="8982635" y="2128993"/>
            <a:ext cx="611065" cy="276999"/>
          </a:xfrm>
          <a:prstGeom prst="rect">
            <a:avLst/>
          </a:prstGeom>
          <a:solidFill>
            <a:schemeClr val="bg1"/>
          </a:solidFill>
          <a:ln>
            <a:solidFill>
              <a:schemeClr val="tx1"/>
            </a:solidFill>
          </a:ln>
        </p:spPr>
        <p:txBody>
          <a:bodyPr wrap="none" rtlCol="0">
            <a:spAutoFit/>
          </a:bodyPr>
          <a:lstStyle/>
          <a:p>
            <a:r>
              <a:rPr lang="en-US" sz="1200" dirty="0"/>
              <a:t>RAM0</a:t>
            </a:r>
          </a:p>
        </p:txBody>
      </p:sp>
      <p:cxnSp>
        <p:nvCxnSpPr>
          <p:cNvPr id="100" name="Straight Arrow Connector 99"/>
          <p:cNvCxnSpPr/>
          <p:nvPr/>
        </p:nvCxnSpPr>
        <p:spPr>
          <a:xfrm>
            <a:off x="8610601" y="2265711"/>
            <a:ext cx="304799" cy="0"/>
          </a:xfrm>
          <a:prstGeom prst="straightConnector1">
            <a:avLst/>
          </a:prstGeom>
          <a:noFill/>
          <a:ln w="19050" cap="flat" cmpd="sng" algn="ctr">
            <a:solidFill>
              <a:schemeClr val="tx1"/>
            </a:solidFill>
            <a:prstDash val="solid"/>
            <a:headEnd type="triangle"/>
            <a:tailEnd type="triangle"/>
          </a:ln>
          <a:effectLst/>
        </p:spPr>
      </p:cxnSp>
      <p:sp>
        <p:nvSpPr>
          <p:cNvPr id="101" name="TextBox 100"/>
          <p:cNvSpPr txBox="1"/>
          <p:nvPr/>
        </p:nvSpPr>
        <p:spPr>
          <a:xfrm>
            <a:off x="8982635" y="2897860"/>
            <a:ext cx="611065" cy="276999"/>
          </a:xfrm>
          <a:prstGeom prst="rect">
            <a:avLst/>
          </a:prstGeom>
          <a:solidFill>
            <a:schemeClr val="bg1"/>
          </a:solidFill>
          <a:ln>
            <a:solidFill>
              <a:schemeClr val="tx1"/>
            </a:solidFill>
          </a:ln>
        </p:spPr>
        <p:txBody>
          <a:bodyPr wrap="none" rtlCol="0">
            <a:spAutoFit/>
          </a:bodyPr>
          <a:lstStyle/>
          <a:p>
            <a:r>
              <a:rPr lang="en-US" sz="1200" dirty="0"/>
              <a:t>RAM1</a:t>
            </a:r>
          </a:p>
        </p:txBody>
      </p:sp>
      <p:cxnSp>
        <p:nvCxnSpPr>
          <p:cNvPr id="102" name="Straight Arrow Connector 101"/>
          <p:cNvCxnSpPr/>
          <p:nvPr/>
        </p:nvCxnSpPr>
        <p:spPr>
          <a:xfrm>
            <a:off x="8610601" y="3034578"/>
            <a:ext cx="304799" cy="0"/>
          </a:xfrm>
          <a:prstGeom prst="straightConnector1">
            <a:avLst/>
          </a:prstGeom>
          <a:noFill/>
          <a:ln w="19050" cap="flat" cmpd="sng" algn="ctr">
            <a:solidFill>
              <a:schemeClr val="tx1"/>
            </a:solidFill>
            <a:prstDash val="solid"/>
            <a:headEnd type="triangle"/>
            <a:tailEnd type="triangle"/>
          </a:ln>
          <a:effectLst/>
        </p:spPr>
      </p:cxnSp>
      <p:sp>
        <p:nvSpPr>
          <p:cNvPr id="103" name="TextBox 102"/>
          <p:cNvSpPr txBox="1"/>
          <p:nvPr/>
        </p:nvSpPr>
        <p:spPr>
          <a:xfrm>
            <a:off x="2212379" y="2516586"/>
            <a:ext cx="508473" cy="276999"/>
          </a:xfrm>
          <a:prstGeom prst="rect">
            <a:avLst/>
          </a:prstGeom>
          <a:solidFill>
            <a:schemeClr val="bg1"/>
          </a:solidFill>
          <a:ln>
            <a:solidFill>
              <a:schemeClr val="tx1"/>
            </a:solidFill>
          </a:ln>
        </p:spPr>
        <p:txBody>
          <a:bodyPr wrap="none" rtlCol="0">
            <a:spAutoFit/>
          </a:bodyPr>
          <a:lstStyle/>
          <a:p>
            <a:r>
              <a:rPr lang="en-US" sz="1200" dirty="0"/>
              <a:t>CPU</a:t>
            </a:r>
          </a:p>
        </p:txBody>
      </p:sp>
      <p:cxnSp>
        <p:nvCxnSpPr>
          <p:cNvPr id="104" name="Straight Arrow Connector 103"/>
          <p:cNvCxnSpPr/>
          <p:nvPr/>
        </p:nvCxnSpPr>
        <p:spPr>
          <a:xfrm>
            <a:off x="2743201" y="2655085"/>
            <a:ext cx="304799" cy="0"/>
          </a:xfrm>
          <a:prstGeom prst="straightConnector1">
            <a:avLst/>
          </a:prstGeom>
          <a:noFill/>
          <a:ln w="19050" cap="flat" cmpd="sng" algn="ctr">
            <a:solidFill>
              <a:schemeClr val="tx1"/>
            </a:solidFill>
            <a:prstDash val="solid"/>
            <a:headEnd type="triangle"/>
            <a:tailEnd type="triangle"/>
          </a:ln>
          <a:effectLst/>
        </p:spPr>
      </p:cxnSp>
      <p:pic>
        <p:nvPicPr>
          <p:cNvPr id="52" name="Picture 51"/>
          <p:cNvPicPr>
            <a:picLocks noChangeAspect="1"/>
          </p:cNvPicPr>
          <p:nvPr/>
        </p:nvPicPr>
        <p:blipFill>
          <a:blip r:embed="rId3"/>
          <a:stretch>
            <a:fillRect/>
          </a:stretch>
        </p:blipFill>
        <p:spPr>
          <a:xfrm>
            <a:off x="3988971" y="4055152"/>
            <a:ext cx="3343277" cy="2239218"/>
          </a:xfrm>
          <a:prstGeom prst="rect">
            <a:avLst/>
          </a:prstGeom>
        </p:spPr>
      </p:pic>
      <p:sp>
        <p:nvSpPr>
          <p:cNvPr id="105" name="TextBox 104"/>
          <p:cNvSpPr txBox="1"/>
          <p:nvPr/>
        </p:nvSpPr>
        <p:spPr>
          <a:xfrm>
            <a:off x="10113423" y="4143848"/>
            <a:ext cx="1872629"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Blue boxes are </a:t>
            </a:r>
            <a:r>
              <a:rPr lang="en-US" sz="1200" dirty="0" err="1"/>
              <a:t>MatchLib</a:t>
            </a:r>
            <a:endParaRPr lang="en-US" sz="1200" dirty="0"/>
          </a:p>
          <a:p>
            <a:r>
              <a:rPr lang="en-US" sz="1200" dirty="0"/>
              <a:t>Components</a:t>
            </a:r>
          </a:p>
        </p:txBody>
      </p:sp>
      <p:sp>
        <p:nvSpPr>
          <p:cNvPr id="5" name="TextBox 4"/>
          <p:cNvSpPr txBox="1"/>
          <p:nvPr/>
        </p:nvSpPr>
        <p:spPr>
          <a:xfrm>
            <a:off x="10356246" y="1549415"/>
            <a:ext cx="1393330" cy="338554"/>
          </a:xfrm>
          <a:prstGeom prst="rect">
            <a:avLst/>
          </a:prstGeom>
          <a:noFill/>
        </p:spPr>
        <p:txBody>
          <a:bodyPr wrap="none" rtlCol="0">
            <a:spAutoFit/>
          </a:bodyPr>
          <a:lstStyle/>
          <a:p>
            <a:r>
              <a:rPr lang="en-US" sz="1600" dirty="0"/>
              <a:t>Address Map</a:t>
            </a:r>
          </a:p>
        </p:txBody>
      </p:sp>
      <p:cxnSp>
        <p:nvCxnSpPr>
          <p:cNvPr id="8" name="Straight Connector 7"/>
          <p:cNvCxnSpPr/>
          <p:nvPr/>
        </p:nvCxnSpPr>
        <p:spPr>
          <a:xfrm>
            <a:off x="10385103" y="2020375"/>
            <a:ext cx="1192852" cy="0"/>
          </a:xfrm>
          <a:prstGeom prst="line">
            <a:avLst/>
          </a:prstGeom>
          <a:noFill/>
          <a:ln w="19050" cap="flat" cmpd="sng" algn="ctr">
            <a:solidFill>
              <a:schemeClr val="tx1"/>
            </a:solidFill>
            <a:prstDash val="sysDash"/>
            <a:tailEnd type="none"/>
          </a:ln>
          <a:effectLst/>
        </p:spPr>
      </p:cxnSp>
      <p:sp>
        <p:nvSpPr>
          <p:cNvPr id="9" name="TextBox 8"/>
          <p:cNvSpPr txBox="1"/>
          <p:nvPr/>
        </p:nvSpPr>
        <p:spPr>
          <a:xfrm>
            <a:off x="10600656" y="2020376"/>
            <a:ext cx="771365" cy="276999"/>
          </a:xfrm>
          <a:prstGeom prst="rect">
            <a:avLst/>
          </a:prstGeom>
          <a:noFill/>
        </p:spPr>
        <p:txBody>
          <a:bodyPr wrap="none" rtlCol="0">
            <a:spAutoFit/>
          </a:bodyPr>
          <a:lstStyle/>
          <a:p>
            <a:r>
              <a:rPr lang="en-US" sz="1200" dirty="0"/>
              <a:t>0x00000</a:t>
            </a:r>
          </a:p>
        </p:txBody>
      </p:sp>
      <p:sp>
        <p:nvSpPr>
          <p:cNvPr id="37" name="TextBox 36"/>
          <p:cNvSpPr txBox="1"/>
          <p:nvPr/>
        </p:nvSpPr>
        <p:spPr>
          <a:xfrm>
            <a:off x="10600655" y="2298383"/>
            <a:ext cx="809837" cy="276999"/>
          </a:xfrm>
          <a:prstGeom prst="rect">
            <a:avLst/>
          </a:prstGeom>
          <a:noFill/>
        </p:spPr>
        <p:txBody>
          <a:bodyPr wrap="none" rtlCol="0">
            <a:spAutoFit/>
          </a:bodyPr>
          <a:lstStyle/>
          <a:p>
            <a:r>
              <a:rPr lang="en-US" sz="1200" dirty="0"/>
              <a:t>0x7FFFF</a:t>
            </a:r>
          </a:p>
        </p:txBody>
      </p:sp>
      <p:cxnSp>
        <p:nvCxnSpPr>
          <p:cNvPr id="38" name="Straight Connector 37"/>
          <p:cNvCxnSpPr/>
          <p:nvPr/>
        </p:nvCxnSpPr>
        <p:spPr>
          <a:xfrm>
            <a:off x="10378689" y="2623742"/>
            <a:ext cx="1192852" cy="0"/>
          </a:xfrm>
          <a:prstGeom prst="line">
            <a:avLst/>
          </a:prstGeom>
          <a:noFill/>
          <a:ln w="19050" cap="flat" cmpd="sng" algn="ctr">
            <a:solidFill>
              <a:schemeClr val="tx1"/>
            </a:solidFill>
            <a:prstDash val="sysDash"/>
            <a:tailEnd type="none"/>
          </a:ln>
          <a:effectLst/>
        </p:spPr>
      </p:cxnSp>
      <p:sp>
        <p:nvSpPr>
          <p:cNvPr id="39" name="TextBox 38"/>
          <p:cNvSpPr txBox="1"/>
          <p:nvPr/>
        </p:nvSpPr>
        <p:spPr>
          <a:xfrm>
            <a:off x="10600655" y="2693186"/>
            <a:ext cx="771365" cy="276999"/>
          </a:xfrm>
          <a:prstGeom prst="rect">
            <a:avLst/>
          </a:prstGeom>
          <a:noFill/>
        </p:spPr>
        <p:txBody>
          <a:bodyPr wrap="none" rtlCol="0">
            <a:spAutoFit/>
          </a:bodyPr>
          <a:lstStyle/>
          <a:p>
            <a:r>
              <a:rPr lang="en-US" sz="1200" dirty="0"/>
              <a:t>0x80000</a:t>
            </a:r>
          </a:p>
        </p:txBody>
      </p:sp>
      <p:sp>
        <p:nvSpPr>
          <p:cNvPr id="40" name="TextBox 39"/>
          <p:cNvSpPr txBox="1"/>
          <p:nvPr/>
        </p:nvSpPr>
        <p:spPr>
          <a:xfrm>
            <a:off x="10587831" y="2970185"/>
            <a:ext cx="809837" cy="276999"/>
          </a:xfrm>
          <a:prstGeom prst="rect">
            <a:avLst/>
          </a:prstGeom>
          <a:noFill/>
        </p:spPr>
        <p:txBody>
          <a:bodyPr wrap="none" rtlCol="0">
            <a:spAutoFit/>
          </a:bodyPr>
          <a:lstStyle/>
          <a:p>
            <a:r>
              <a:rPr lang="en-US" sz="1200" dirty="0"/>
              <a:t>0x8FFFF</a:t>
            </a:r>
          </a:p>
        </p:txBody>
      </p:sp>
      <p:cxnSp>
        <p:nvCxnSpPr>
          <p:cNvPr id="41" name="Straight Connector 40"/>
          <p:cNvCxnSpPr/>
          <p:nvPr/>
        </p:nvCxnSpPr>
        <p:spPr>
          <a:xfrm>
            <a:off x="10385103" y="3292466"/>
            <a:ext cx="1192852" cy="0"/>
          </a:xfrm>
          <a:prstGeom prst="line">
            <a:avLst/>
          </a:prstGeom>
          <a:noFill/>
          <a:ln w="19050" cap="flat" cmpd="sng" algn="ctr">
            <a:solidFill>
              <a:schemeClr val="tx1"/>
            </a:solidFill>
            <a:prstDash val="sysDash"/>
            <a:tailEnd type="none"/>
          </a:ln>
          <a:effectLst/>
        </p:spPr>
      </p:cxnSp>
      <p:sp>
        <p:nvSpPr>
          <p:cNvPr id="42" name="Rectangle 41"/>
          <p:cNvSpPr/>
          <p:nvPr/>
        </p:nvSpPr>
        <p:spPr>
          <a:xfrm>
            <a:off x="10105896" y="4902634"/>
            <a:ext cx="339071" cy="303522"/>
          </a:xfrm>
          <a:prstGeom prst="rect">
            <a:avLst/>
          </a:prstGeom>
          <a:solidFill>
            <a:schemeClr val="bg1"/>
          </a:solidFill>
          <a:ln w="19050" cap="flat" cmpd="sng" algn="ctr">
            <a:solidFill>
              <a:schemeClr val="accent1"/>
            </a:solidFill>
            <a:prstDash val="solid"/>
          </a:ln>
          <a:effectLst/>
        </p:spPr>
        <p:txBody>
          <a:bodyPr rtlCol="0" anchor="ctr"/>
          <a:lstStyle/>
          <a:p>
            <a:pPr algn="ctr"/>
            <a:endParaRPr lang="en-US" kern="0" dirty="0">
              <a:solidFill>
                <a:srgbClr val="FFFFFF"/>
              </a:solidFill>
              <a:latin typeface="Tahoma"/>
            </a:endParaRPr>
          </a:p>
        </p:txBody>
      </p:sp>
      <p:sp>
        <p:nvSpPr>
          <p:cNvPr id="43" name="TextBox 42"/>
          <p:cNvSpPr txBox="1"/>
          <p:nvPr/>
        </p:nvSpPr>
        <p:spPr>
          <a:xfrm>
            <a:off x="10469504" y="4879006"/>
            <a:ext cx="1476686" cy="261610"/>
          </a:xfrm>
          <a:prstGeom prst="rect">
            <a:avLst/>
          </a:prstGeom>
          <a:noFill/>
        </p:spPr>
        <p:txBody>
          <a:bodyPr wrap="none" rtlCol="0">
            <a:spAutoFit/>
          </a:bodyPr>
          <a:lstStyle/>
          <a:p>
            <a:r>
              <a:rPr lang="en-US" sz="1100" dirty="0"/>
              <a:t>= top level of design</a:t>
            </a:r>
          </a:p>
        </p:txBody>
      </p:sp>
      <p:sp>
        <p:nvSpPr>
          <p:cNvPr id="7" name="TextBox 6"/>
          <p:cNvSpPr txBox="1"/>
          <p:nvPr/>
        </p:nvSpPr>
        <p:spPr>
          <a:xfrm>
            <a:off x="10105895" y="5423364"/>
            <a:ext cx="1519968" cy="600164"/>
          </a:xfrm>
          <a:prstGeom prst="rect">
            <a:avLst/>
          </a:prstGeom>
          <a:noFill/>
          <a:ln>
            <a:solidFill>
              <a:schemeClr val="tx1"/>
            </a:solidFill>
          </a:ln>
        </p:spPr>
        <p:txBody>
          <a:bodyPr wrap="none" rtlCol="0">
            <a:spAutoFit/>
          </a:bodyPr>
          <a:lstStyle/>
          <a:p>
            <a:r>
              <a:rPr lang="en-US" sz="1100" dirty="0"/>
              <a:t>DMA0 and DMA1</a:t>
            </a:r>
          </a:p>
          <a:p>
            <a:r>
              <a:rPr lang="en-US" sz="1100" dirty="0"/>
              <a:t>are two instances</a:t>
            </a:r>
          </a:p>
          <a:p>
            <a:r>
              <a:rPr lang="en-US" sz="1100" dirty="0"/>
              <a:t>of DMA shown earlier</a:t>
            </a:r>
          </a:p>
        </p:txBody>
      </p:sp>
      <p:sp>
        <p:nvSpPr>
          <p:cNvPr id="13" name="Footer Placeholder 12">
            <a:extLst>
              <a:ext uri="{FF2B5EF4-FFF2-40B4-BE49-F238E27FC236}">
                <a16:creationId xmlns:a16="http://schemas.microsoft.com/office/drawing/2014/main" id="{ED4B947C-2817-8F46-AC10-57818747F15D}"/>
              </a:ext>
            </a:extLst>
          </p:cNvPr>
          <p:cNvSpPr>
            <a:spLocks noGrp="1"/>
          </p:cNvSpPr>
          <p:nvPr>
            <p:ph type="ftr" sz="quarter" idx="3"/>
          </p:nvPr>
        </p:nvSpPr>
        <p:spPr/>
        <p:txBody>
          <a:bodyPr/>
          <a:lstStyle/>
          <a:p>
            <a:r>
              <a:rPr lang="en-US"/>
              <a:t>SS, Early SOC Performance Verification Using SystemC with MatchLib and Catapult HLS, May 2020</a:t>
            </a:r>
            <a:endParaRPr lang="en-US" dirty="0"/>
          </a:p>
        </p:txBody>
      </p:sp>
      <p:sp>
        <p:nvSpPr>
          <p:cNvPr id="15" name="Slide Number Placeholder 14">
            <a:extLst>
              <a:ext uri="{FF2B5EF4-FFF2-40B4-BE49-F238E27FC236}">
                <a16:creationId xmlns:a16="http://schemas.microsoft.com/office/drawing/2014/main" id="{42CB164D-9850-AE4E-BDBC-E99E6B95023F}"/>
              </a:ext>
            </a:extLst>
          </p:cNvPr>
          <p:cNvSpPr>
            <a:spLocks noGrp="1"/>
          </p:cNvSpPr>
          <p:nvPr>
            <p:ph type="sldNum" sz="quarter" idx="11"/>
          </p:nvPr>
        </p:nvSpPr>
        <p:spPr/>
        <p:txBody>
          <a:bodyPr/>
          <a:lstStyle/>
          <a:p>
            <a:fld id="{B8EE6C0D-8D49-4EF2-B5AB-91C9339EB8BA}" type="slidenum">
              <a:rPr lang="en-US" smtClean="0"/>
              <a:pPr/>
              <a:t>15</a:t>
            </a:fld>
            <a:endParaRPr lang="en-US" dirty="0"/>
          </a:p>
        </p:txBody>
      </p:sp>
      <p:sp>
        <p:nvSpPr>
          <p:cNvPr id="45" name="Rectangular Callout 44"/>
          <p:cNvSpPr/>
          <p:nvPr/>
        </p:nvSpPr>
        <p:spPr>
          <a:xfrm>
            <a:off x="257620" y="1668433"/>
            <a:ext cx="2256636" cy="311046"/>
          </a:xfrm>
          <a:prstGeom prst="wedgeRectCallout">
            <a:avLst>
              <a:gd name="adj1" fmla="val 77621"/>
              <a:gd name="adj2" fmla="val 36744"/>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Top level of design.</a:t>
            </a:r>
          </a:p>
        </p:txBody>
      </p:sp>
      <p:grpSp>
        <p:nvGrpSpPr>
          <p:cNvPr id="18" name="Group 17"/>
          <p:cNvGrpSpPr/>
          <p:nvPr/>
        </p:nvGrpSpPr>
        <p:grpSpPr>
          <a:xfrm>
            <a:off x="257620" y="2516586"/>
            <a:ext cx="4645750" cy="1125151"/>
            <a:chOff x="256032" y="2516585"/>
            <a:chExt cx="4645750" cy="1125151"/>
          </a:xfrm>
        </p:grpSpPr>
        <p:sp>
          <p:nvSpPr>
            <p:cNvPr id="48" name="Rectangular Callout 47"/>
            <p:cNvSpPr/>
            <p:nvPr/>
          </p:nvSpPr>
          <p:spPr>
            <a:xfrm>
              <a:off x="256032" y="3330690"/>
              <a:ext cx="2256636" cy="311046"/>
            </a:xfrm>
            <a:prstGeom prst="wedgeRectCallout">
              <a:avLst>
                <a:gd name="adj1" fmla="val 50443"/>
                <a:gd name="adj2" fmla="val 18819"/>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Two DMA instances.</a:t>
              </a:r>
            </a:p>
          </p:txBody>
        </p:sp>
        <p:cxnSp>
          <p:nvCxnSpPr>
            <p:cNvPr id="4" name="Straight Arrow Connector 3"/>
            <p:cNvCxnSpPr/>
            <p:nvPr/>
          </p:nvCxnSpPr>
          <p:spPr>
            <a:xfrm flipV="1">
              <a:off x="2550220" y="3034578"/>
              <a:ext cx="2351562" cy="470622"/>
            </a:xfrm>
            <a:prstGeom prst="straightConnector1">
              <a:avLst/>
            </a:prstGeom>
            <a:noFill/>
            <a:ln w="19050" cap="flat" cmpd="sng" algn="ctr">
              <a:solidFill>
                <a:srgbClr val="C00000"/>
              </a:solidFill>
              <a:prstDash val="solid"/>
              <a:tailEnd type="triangle"/>
            </a:ln>
            <a:effectLst/>
          </p:spPr>
        </p:cxnSp>
        <p:cxnSp>
          <p:nvCxnSpPr>
            <p:cNvPr id="49" name="Straight Arrow Connector 48"/>
            <p:cNvCxnSpPr/>
            <p:nvPr/>
          </p:nvCxnSpPr>
          <p:spPr>
            <a:xfrm flipV="1">
              <a:off x="2574613" y="2516585"/>
              <a:ext cx="2327169" cy="988615"/>
            </a:xfrm>
            <a:prstGeom prst="straightConnector1">
              <a:avLst/>
            </a:prstGeom>
            <a:noFill/>
            <a:ln w="19050" cap="flat" cmpd="sng" algn="ctr">
              <a:solidFill>
                <a:srgbClr val="C00000"/>
              </a:solidFill>
              <a:prstDash val="solid"/>
              <a:tailEnd type="triangle"/>
            </a:ln>
            <a:effectLst/>
          </p:spPr>
        </p:cxnSp>
      </p:grpSp>
      <p:grpSp>
        <p:nvGrpSpPr>
          <p:cNvPr id="19" name="Group 18"/>
          <p:cNvGrpSpPr/>
          <p:nvPr/>
        </p:nvGrpSpPr>
        <p:grpSpPr>
          <a:xfrm>
            <a:off x="7772557" y="2422853"/>
            <a:ext cx="2256636" cy="1943301"/>
            <a:chOff x="7770969" y="2422852"/>
            <a:chExt cx="2256636" cy="1943301"/>
          </a:xfrm>
        </p:grpSpPr>
        <p:sp>
          <p:nvSpPr>
            <p:cNvPr id="53" name="Rectangular Callout 52"/>
            <p:cNvSpPr/>
            <p:nvPr/>
          </p:nvSpPr>
          <p:spPr>
            <a:xfrm>
              <a:off x="7770969" y="4055107"/>
              <a:ext cx="2256636" cy="311046"/>
            </a:xfrm>
            <a:prstGeom prst="wedgeRectCallout">
              <a:avLst>
                <a:gd name="adj1" fmla="val 50443"/>
                <a:gd name="adj2" fmla="val 18819"/>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Two RAM instances.</a:t>
              </a:r>
            </a:p>
          </p:txBody>
        </p:sp>
        <p:cxnSp>
          <p:nvCxnSpPr>
            <p:cNvPr id="54" name="Straight Arrow Connector 53"/>
            <p:cNvCxnSpPr/>
            <p:nvPr/>
          </p:nvCxnSpPr>
          <p:spPr>
            <a:xfrm flipH="1" flipV="1">
              <a:off x="9556845" y="3205717"/>
              <a:ext cx="470760" cy="854494"/>
            </a:xfrm>
            <a:prstGeom prst="straightConnector1">
              <a:avLst/>
            </a:prstGeom>
            <a:noFill/>
            <a:ln w="19050" cap="flat" cmpd="sng" algn="ctr">
              <a:solidFill>
                <a:srgbClr val="C00000"/>
              </a:solidFill>
              <a:prstDash val="solid"/>
              <a:tailEnd type="triangle"/>
            </a:ln>
            <a:effectLst/>
          </p:spPr>
        </p:cxnSp>
        <p:cxnSp>
          <p:nvCxnSpPr>
            <p:cNvPr id="55" name="Straight Arrow Connector 54"/>
            <p:cNvCxnSpPr/>
            <p:nvPr/>
          </p:nvCxnSpPr>
          <p:spPr>
            <a:xfrm flipH="1" flipV="1">
              <a:off x="9565035" y="2422852"/>
              <a:ext cx="462570" cy="1632255"/>
            </a:xfrm>
            <a:prstGeom prst="straightConnector1">
              <a:avLst/>
            </a:prstGeom>
            <a:noFill/>
            <a:ln w="19050" cap="flat" cmpd="sng" algn="ctr">
              <a:solidFill>
                <a:srgbClr val="C00000"/>
              </a:solidFill>
              <a:prstDash val="solid"/>
              <a:tailEnd type="triangle"/>
            </a:ln>
            <a:effectLst/>
          </p:spPr>
        </p:cxnSp>
      </p:grpSp>
      <p:sp>
        <p:nvSpPr>
          <p:cNvPr id="56" name="TextBox 55">
            <a:extLst>
              <a:ext uri="{FF2B5EF4-FFF2-40B4-BE49-F238E27FC236}">
                <a16:creationId xmlns:a16="http://schemas.microsoft.com/office/drawing/2014/main" id="{1CBA70AD-859A-4967-B21B-50817B8FB9BA}"/>
              </a:ext>
            </a:extLst>
          </p:cNvPr>
          <p:cNvSpPr txBox="1"/>
          <p:nvPr/>
        </p:nvSpPr>
        <p:spPr>
          <a:xfrm>
            <a:off x="401177" y="4801479"/>
            <a:ext cx="2113079" cy="600164"/>
          </a:xfrm>
          <a:prstGeom prst="rect">
            <a:avLst/>
          </a:prstGeom>
          <a:noFill/>
          <a:ln>
            <a:solidFill>
              <a:schemeClr val="tx1"/>
            </a:solidFill>
          </a:ln>
        </p:spPr>
        <p:txBody>
          <a:bodyPr wrap="none" rtlCol="0">
            <a:spAutoFit/>
          </a:bodyPr>
          <a:lstStyle/>
          <a:p>
            <a:r>
              <a:rPr lang="en-US" sz="1100" dirty="0"/>
              <a:t>This example is in the Catapult</a:t>
            </a:r>
          </a:p>
          <a:p>
            <a:r>
              <a:rPr lang="en-US" sz="1100" dirty="0" err="1"/>
              <a:t>Matchlib</a:t>
            </a:r>
            <a:r>
              <a:rPr lang="en-US" sz="1100" dirty="0"/>
              <a:t> examples kit as</a:t>
            </a:r>
          </a:p>
          <a:p>
            <a:r>
              <a:rPr lang="en-US" sz="1100" dirty="0"/>
              <a:t>09_axi_fabric</a:t>
            </a:r>
          </a:p>
        </p:txBody>
      </p:sp>
    </p:spTree>
    <p:extLst>
      <p:ext uri="{BB962C8B-B14F-4D97-AF65-F5344CB8AC3E}">
        <p14:creationId xmlns:p14="http://schemas.microsoft.com/office/powerpoint/2010/main" val="1167476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2819400" y="1752600"/>
            <a:ext cx="5410200" cy="2362200"/>
          </a:xfrm>
          <a:prstGeom prst="rect">
            <a:avLst/>
          </a:prstGeom>
          <a:solidFill>
            <a:schemeClr val="bg1"/>
          </a:solidFill>
          <a:ln w="9525" cap="flat" cmpd="sng" algn="ctr">
            <a:solidFill>
              <a:schemeClr val="tx1"/>
            </a:solidFill>
            <a:prstDash val="solid"/>
          </a:ln>
          <a:effectLst/>
        </p:spPr>
        <p:txBody>
          <a:bodyPr rtlCol="0" anchor="ctr"/>
          <a:lstStyle/>
          <a:p>
            <a:pPr algn="ctr"/>
            <a:endParaRPr lang="en-US" kern="0">
              <a:solidFill>
                <a:srgbClr val="FFFFFF"/>
              </a:solidFill>
              <a:latin typeface="Tahoma"/>
            </a:endParaRPr>
          </a:p>
        </p:txBody>
      </p:sp>
      <p:sp>
        <p:nvSpPr>
          <p:cNvPr id="2" name="Title 1"/>
          <p:cNvSpPr>
            <a:spLocks noGrp="1"/>
          </p:cNvSpPr>
          <p:nvPr>
            <p:ph type="title"/>
          </p:nvPr>
        </p:nvSpPr>
        <p:spPr/>
        <p:txBody>
          <a:bodyPr/>
          <a:lstStyle/>
          <a:p>
            <a:r>
              <a:rPr lang="en-US" sz="3200" dirty="0"/>
              <a:t>AXI4 Bus Fabric using </a:t>
            </a:r>
            <a:r>
              <a:rPr lang="en-US" sz="3200" dirty="0" err="1"/>
              <a:t>MatchLib</a:t>
            </a:r>
            <a:r>
              <a:rPr lang="en-US" sz="3200" dirty="0"/>
              <a:t> – Test #0</a:t>
            </a:r>
          </a:p>
        </p:txBody>
      </p:sp>
      <p:sp>
        <p:nvSpPr>
          <p:cNvPr id="6" name="TextBox 5"/>
          <p:cNvSpPr txBox="1"/>
          <p:nvPr/>
        </p:nvSpPr>
        <p:spPr>
          <a:xfrm>
            <a:off x="3149987" y="2678667"/>
            <a:ext cx="1068369"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 Router/</a:t>
            </a:r>
          </a:p>
          <a:p>
            <a:r>
              <a:rPr lang="en-US" sz="1200" dirty="0"/>
              <a:t>Splitter</a:t>
            </a:r>
          </a:p>
        </p:txBody>
      </p:sp>
      <p:sp>
        <p:nvSpPr>
          <p:cNvPr id="60" name="TextBox 59"/>
          <p:cNvSpPr txBox="1"/>
          <p:nvPr/>
        </p:nvSpPr>
        <p:spPr>
          <a:xfrm>
            <a:off x="5562601" y="2286000"/>
            <a:ext cx="1068369"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 Router/</a:t>
            </a:r>
          </a:p>
          <a:p>
            <a:r>
              <a:rPr lang="en-US" sz="1200" dirty="0"/>
              <a:t>Splitter</a:t>
            </a:r>
          </a:p>
        </p:txBody>
      </p:sp>
      <p:sp>
        <p:nvSpPr>
          <p:cNvPr id="66" name="TextBox 65"/>
          <p:cNvSpPr txBox="1"/>
          <p:nvPr/>
        </p:nvSpPr>
        <p:spPr>
          <a:xfrm>
            <a:off x="7239000" y="3048001"/>
            <a:ext cx="643446"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a:t>
            </a:r>
          </a:p>
          <a:p>
            <a:r>
              <a:rPr lang="en-US" sz="1200" dirty="0"/>
              <a:t>Arbiter</a:t>
            </a:r>
          </a:p>
        </p:txBody>
      </p:sp>
      <p:sp>
        <p:nvSpPr>
          <p:cNvPr id="67" name="TextBox 66"/>
          <p:cNvSpPr txBox="1"/>
          <p:nvPr/>
        </p:nvSpPr>
        <p:spPr>
          <a:xfrm>
            <a:off x="7239000" y="2286000"/>
            <a:ext cx="643446"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a:t>
            </a:r>
          </a:p>
          <a:p>
            <a:r>
              <a:rPr lang="en-US" sz="1200" dirty="0"/>
              <a:t>Arbiter</a:t>
            </a:r>
          </a:p>
        </p:txBody>
      </p:sp>
      <p:sp>
        <p:nvSpPr>
          <p:cNvPr id="68" name="TextBox 67"/>
          <p:cNvSpPr txBox="1"/>
          <p:nvPr/>
        </p:nvSpPr>
        <p:spPr>
          <a:xfrm>
            <a:off x="4598571" y="2378332"/>
            <a:ext cx="611065" cy="276999"/>
          </a:xfrm>
          <a:prstGeom prst="rect">
            <a:avLst/>
          </a:prstGeom>
          <a:solidFill>
            <a:schemeClr val="bg1"/>
          </a:solidFill>
          <a:ln>
            <a:solidFill>
              <a:schemeClr val="tx1"/>
            </a:solidFill>
          </a:ln>
        </p:spPr>
        <p:txBody>
          <a:bodyPr wrap="none" rtlCol="0">
            <a:spAutoFit/>
          </a:bodyPr>
          <a:lstStyle/>
          <a:p>
            <a:r>
              <a:rPr lang="en-US" sz="1200" dirty="0"/>
              <a:t>DMA0</a:t>
            </a:r>
          </a:p>
        </p:txBody>
      </p:sp>
      <p:sp>
        <p:nvSpPr>
          <p:cNvPr id="69" name="TextBox 68"/>
          <p:cNvSpPr txBox="1"/>
          <p:nvPr/>
        </p:nvSpPr>
        <p:spPr>
          <a:xfrm>
            <a:off x="4598571" y="3140332"/>
            <a:ext cx="611065" cy="276999"/>
          </a:xfrm>
          <a:prstGeom prst="rect">
            <a:avLst/>
          </a:prstGeom>
          <a:solidFill>
            <a:schemeClr val="bg1"/>
          </a:solidFill>
          <a:ln>
            <a:solidFill>
              <a:schemeClr val="tx1"/>
            </a:solidFill>
          </a:ln>
        </p:spPr>
        <p:txBody>
          <a:bodyPr wrap="none" rtlCol="0">
            <a:spAutoFit/>
          </a:bodyPr>
          <a:lstStyle/>
          <a:p>
            <a:r>
              <a:rPr lang="en-US" sz="1200" dirty="0"/>
              <a:t>DMA1</a:t>
            </a:r>
          </a:p>
        </p:txBody>
      </p:sp>
      <p:sp>
        <p:nvSpPr>
          <p:cNvPr id="71" name="TextBox 70"/>
          <p:cNvSpPr txBox="1"/>
          <p:nvPr/>
        </p:nvSpPr>
        <p:spPr>
          <a:xfrm>
            <a:off x="5562600" y="3048000"/>
            <a:ext cx="1068369"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 Router/</a:t>
            </a:r>
          </a:p>
          <a:p>
            <a:r>
              <a:rPr lang="en-US" sz="1200" dirty="0"/>
              <a:t>Splitter</a:t>
            </a:r>
          </a:p>
        </p:txBody>
      </p:sp>
      <p:cxnSp>
        <p:nvCxnSpPr>
          <p:cNvPr id="14" name="Straight Arrow Connector 13"/>
          <p:cNvCxnSpPr/>
          <p:nvPr/>
        </p:nvCxnSpPr>
        <p:spPr>
          <a:xfrm>
            <a:off x="5257801" y="2516830"/>
            <a:ext cx="304799" cy="0"/>
          </a:xfrm>
          <a:prstGeom prst="straightConnector1">
            <a:avLst/>
          </a:prstGeom>
          <a:noFill/>
          <a:ln w="19050" cap="flat" cmpd="sng" algn="ctr">
            <a:solidFill>
              <a:schemeClr val="tx1"/>
            </a:solidFill>
            <a:prstDash val="solid"/>
            <a:headEnd type="triangle"/>
            <a:tailEnd type="triangle"/>
          </a:ln>
          <a:effectLst/>
        </p:spPr>
      </p:cxnSp>
      <p:cxnSp>
        <p:nvCxnSpPr>
          <p:cNvPr id="72" name="Straight Arrow Connector 71"/>
          <p:cNvCxnSpPr/>
          <p:nvPr/>
        </p:nvCxnSpPr>
        <p:spPr>
          <a:xfrm>
            <a:off x="5257800" y="3278830"/>
            <a:ext cx="304799" cy="0"/>
          </a:xfrm>
          <a:prstGeom prst="straightConnector1">
            <a:avLst/>
          </a:prstGeom>
          <a:noFill/>
          <a:ln w="19050" cap="flat" cmpd="sng" algn="ctr">
            <a:solidFill>
              <a:schemeClr val="tx1"/>
            </a:solidFill>
            <a:prstDash val="solid"/>
            <a:headEnd type="triangle"/>
            <a:tailEnd type="triangle"/>
          </a:ln>
          <a:effectLst/>
        </p:spPr>
      </p:cxnSp>
      <p:cxnSp>
        <p:nvCxnSpPr>
          <p:cNvPr id="73" name="Straight Arrow Connector 72"/>
          <p:cNvCxnSpPr/>
          <p:nvPr/>
        </p:nvCxnSpPr>
        <p:spPr>
          <a:xfrm>
            <a:off x="6820526" y="2516830"/>
            <a:ext cx="304799" cy="0"/>
          </a:xfrm>
          <a:prstGeom prst="straightConnector1">
            <a:avLst/>
          </a:prstGeom>
          <a:noFill/>
          <a:ln w="19050" cap="flat" cmpd="sng" algn="ctr">
            <a:solidFill>
              <a:schemeClr val="tx1"/>
            </a:solidFill>
            <a:prstDash val="solid"/>
            <a:headEnd type="triangle"/>
            <a:tailEnd type="triangle"/>
          </a:ln>
          <a:effectLst/>
        </p:spPr>
      </p:cxnSp>
      <p:cxnSp>
        <p:nvCxnSpPr>
          <p:cNvPr id="74" name="Straight Arrow Connector 73"/>
          <p:cNvCxnSpPr/>
          <p:nvPr/>
        </p:nvCxnSpPr>
        <p:spPr>
          <a:xfrm>
            <a:off x="6819900" y="2591163"/>
            <a:ext cx="342901" cy="549169"/>
          </a:xfrm>
          <a:prstGeom prst="straightConnector1">
            <a:avLst/>
          </a:prstGeom>
          <a:noFill/>
          <a:ln w="19050" cap="flat" cmpd="sng" algn="ctr">
            <a:solidFill>
              <a:schemeClr val="tx1"/>
            </a:solidFill>
            <a:prstDash val="solid"/>
            <a:headEnd type="triangle"/>
            <a:tailEnd type="triangle"/>
          </a:ln>
          <a:effectLst/>
        </p:spPr>
      </p:cxnSp>
      <p:cxnSp>
        <p:nvCxnSpPr>
          <p:cNvPr id="82" name="Straight Arrow Connector 81"/>
          <p:cNvCxnSpPr/>
          <p:nvPr/>
        </p:nvCxnSpPr>
        <p:spPr>
          <a:xfrm>
            <a:off x="6834948" y="3278830"/>
            <a:ext cx="304799" cy="0"/>
          </a:xfrm>
          <a:prstGeom prst="straightConnector1">
            <a:avLst/>
          </a:prstGeom>
          <a:noFill/>
          <a:ln w="19050" cap="flat" cmpd="sng" algn="ctr">
            <a:solidFill>
              <a:schemeClr val="tx1"/>
            </a:solidFill>
            <a:prstDash val="solid"/>
            <a:headEnd type="triangle"/>
            <a:tailEnd type="triangle"/>
          </a:ln>
          <a:effectLst/>
        </p:spPr>
      </p:cxnSp>
      <p:cxnSp>
        <p:nvCxnSpPr>
          <p:cNvPr id="86" name="Straight Arrow Connector 85"/>
          <p:cNvCxnSpPr/>
          <p:nvPr/>
        </p:nvCxnSpPr>
        <p:spPr>
          <a:xfrm flipV="1">
            <a:off x="6819899" y="2592091"/>
            <a:ext cx="334896" cy="548241"/>
          </a:xfrm>
          <a:prstGeom prst="straightConnector1">
            <a:avLst/>
          </a:prstGeom>
          <a:noFill/>
          <a:ln w="19050" cap="flat" cmpd="sng" algn="ctr">
            <a:solidFill>
              <a:schemeClr val="tx1"/>
            </a:solidFill>
            <a:prstDash val="solid"/>
            <a:headEnd type="triangle"/>
            <a:tailEnd type="triangle"/>
          </a:ln>
          <a:effectLst/>
        </p:spPr>
      </p:cxnSp>
      <p:cxnSp>
        <p:nvCxnSpPr>
          <p:cNvPr id="91" name="Straight Arrow Connector 90"/>
          <p:cNvCxnSpPr/>
          <p:nvPr/>
        </p:nvCxnSpPr>
        <p:spPr>
          <a:xfrm flipV="1">
            <a:off x="4294556" y="2591164"/>
            <a:ext cx="201245" cy="156501"/>
          </a:xfrm>
          <a:prstGeom prst="straightConnector1">
            <a:avLst/>
          </a:prstGeom>
          <a:noFill/>
          <a:ln w="19050" cap="flat" cmpd="sng" algn="ctr">
            <a:solidFill>
              <a:schemeClr val="tx1"/>
            </a:solidFill>
            <a:prstDash val="solid"/>
            <a:headEnd type="triangle"/>
            <a:tailEnd type="triangle"/>
          </a:ln>
          <a:effectLst/>
        </p:spPr>
      </p:cxnSp>
      <p:cxnSp>
        <p:nvCxnSpPr>
          <p:cNvPr id="92" name="Straight Arrow Connector 91"/>
          <p:cNvCxnSpPr/>
          <p:nvPr/>
        </p:nvCxnSpPr>
        <p:spPr>
          <a:xfrm>
            <a:off x="4307840" y="2987749"/>
            <a:ext cx="187960" cy="152582"/>
          </a:xfrm>
          <a:prstGeom prst="straightConnector1">
            <a:avLst/>
          </a:prstGeom>
          <a:noFill/>
          <a:ln w="19050" cap="flat" cmpd="sng" algn="ctr">
            <a:solidFill>
              <a:schemeClr val="tx1"/>
            </a:solidFill>
            <a:prstDash val="solid"/>
            <a:headEnd type="triangle"/>
            <a:tailEnd type="triangle"/>
          </a:ln>
          <a:effectLst/>
        </p:spPr>
      </p:cxnSp>
      <p:cxnSp>
        <p:nvCxnSpPr>
          <p:cNvPr id="94" name="Straight Arrow Connector 93"/>
          <p:cNvCxnSpPr/>
          <p:nvPr/>
        </p:nvCxnSpPr>
        <p:spPr>
          <a:xfrm>
            <a:off x="2845188" y="2895600"/>
            <a:ext cx="304799" cy="0"/>
          </a:xfrm>
          <a:prstGeom prst="straightConnector1">
            <a:avLst/>
          </a:prstGeom>
          <a:noFill/>
          <a:ln w="19050" cap="flat" cmpd="sng" algn="ctr">
            <a:solidFill>
              <a:schemeClr val="tx1"/>
            </a:solidFill>
            <a:prstDash val="solid"/>
            <a:headEnd type="triangle"/>
            <a:tailEnd type="triangle"/>
          </a:ln>
          <a:effectLst/>
        </p:spPr>
      </p:cxnSp>
      <p:cxnSp>
        <p:nvCxnSpPr>
          <p:cNvPr id="96" name="Straight Arrow Connector 95"/>
          <p:cNvCxnSpPr/>
          <p:nvPr/>
        </p:nvCxnSpPr>
        <p:spPr>
          <a:xfrm>
            <a:off x="7882447" y="2508007"/>
            <a:ext cx="304799" cy="0"/>
          </a:xfrm>
          <a:prstGeom prst="straightConnector1">
            <a:avLst/>
          </a:prstGeom>
          <a:noFill/>
          <a:ln w="19050" cap="flat" cmpd="sng" algn="ctr">
            <a:solidFill>
              <a:schemeClr val="tx1"/>
            </a:solidFill>
            <a:prstDash val="solid"/>
            <a:headEnd type="triangle"/>
            <a:tailEnd type="triangle"/>
          </a:ln>
          <a:effectLst/>
        </p:spPr>
      </p:cxnSp>
      <p:cxnSp>
        <p:nvCxnSpPr>
          <p:cNvPr id="97" name="Straight Arrow Connector 96"/>
          <p:cNvCxnSpPr/>
          <p:nvPr/>
        </p:nvCxnSpPr>
        <p:spPr>
          <a:xfrm>
            <a:off x="7882447" y="3278830"/>
            <a:ext cx="304799" cy="0"/>
          </a:xfrm>
          <a:prstGeom prst="straightConnector1">
            <a:avLst/>
          </a:prstGeom>
          <a:noFill/>
          <a:ln w="19050" cap="flat" cmpd="sng" algn="ctr">
            <a:solidFill>
              <a:schemeClr val="tx1"/>
            </a:solidFill>
            <a:prstDash val="solid"/>
            <a:headEnd type="triangle"/>
            <a:tailEnd type="triangle"/>
          </a:ln>
          <a:effectLst/>
        </p:spPr>
      </p:cxnSp>
      <p:sp>
        <p:nvSpPr>
          <p:cNvPr id="47" name="TextBox 46"/>
          <p:cNvSpPr txBox="1"/>
          <p:nvPr/>
        </p:nvSpPr>
        <p:spPr>
          <a:xfrm>
            <a:off x="4674548" y="1742560"/>
            <a:ext cx="1524776" cy="400110"/>
          </a:xfrm>
          <a:prstGeom prst="rect">
            <a:avLst/>
          </a:prstGeom>
          <a:noFill/>
        </p:spPr>
        <p:txBody>
          <a:bodyPr wrap="none" rtlCol="0">
            <a:spAutoFit/>
          </a:bodyPr>
          <a:lstStyle/>
          <a:p>
            <a:r>
              <a:rPr lang="en-US" sz="2000" dirty="0"/>
              <a:t>AXI4 Fabric</a:t>
            </a:r>
          </a:p>
        </p:txBody>
      </p:sp>
      <p:sp>
        <p:nvSpPr>
          <p:cNvPr id="99" name="TextBox 98"/>
          <p:cNvSpPr txBox="1"/>
          <p:nvPr/>
        </p:nvSpPr>
        <p:spPr>
          <a:xfrm>
            <a:off x="8677835" y="2369508"/>
            <a:ext cx="611065" cy="276999"/>
          </a:xfrm>
          <a:prstGeom prst="rect">
            <a:avLst/>
          </a:prstGeom>
          <a:solidFill>
            <a:schemeClr val="bg1"/>
          </a:solidFill>
          <a:ln>
            <a:solidFill>
              <a:schemeClr val="tx1"/>
            </a:solidFill>
          </a:ln>
        </p:spPr>
        <p:txBody>
          <a:bodyPr wrap="none" rtlCol="0">
            <a:spAutoFit/>
          </a:bodyPr>
          <a:lstStyle/>
          <a:p>
            <a:r>
              <a:rPr lang="en-US" sz="1200" dirty="0"/>
              <a:t>RAM0</a:t>
            </a:r>
          </a:p>
        </p:txBody>
      </p:sp>
      <p:cxnSp>
        <p:nvCxnSpPr>
          <p:cNvPr id="100" name="Straight Arrow Connector 99"/>
          <p:cNvCxnSpPr/>
          <p:nvPr/>
        </p:nvCxnSpPr>
        <p:spPr>
          <a:xfrm>
            <a:off x="8305801" y="2506226"/>
            <a:ext cx="304799" cy="0"/>
          </a:xfrm>
          <a:prstGeom prst="straightConnector1">
            <a:avLst/>
          </a:prstGeom>
          <a:noFill/>
          <a:ln w="19050" cap="flat" cmpd="sng" algn="ctr">
            <a:solidFill>
              <a:schemeClr val="tx1"/>
            </a:solidFill>
            <a:prstDash val="solid"/>
            <a:headEnd type="triangle"/>
            <a:tailEnd type="triangle"/>
          </a:ln>
          <a:effectLst/>
        </p:spPr>
      </p:cxnSp>
      <p:sp>
        <p:nvSpPr>
          <p:cNvPr id="101" name="TextBox 100"/>
          <p:cNvSpPr txBox="1"/>
          <p:nvPr/>
        </p:nvSpPr>
        <p:spPr>
          <a:xfrm>
            <a:off x="8677835" y="3138375"/>
            <a:ext cx="611065" cy="276999"/>
          </a:xfrm>
          <a:prstGeom prst="rect">
            <a:avLst/>
          </a:prstGeom>
          <a:solidFill>
            <a:schemeClr val="bg1"/>
          </a:solidFill>
          <a:ln>
            <a:solidFill>
              <a:schemeClr val="tx1"/>
            </a:solidFill>
          </a:ln>
        </p:spPr>
        <p:txBody>
          <a:bodyPr wrap="none" rtlCol="0">
            <a:spAutoFit/>
          </a:bodyPr>
          <a:lstStyle/>
          <a:p>
            <a:r>
              <a:rPr lang="en-US" sz="1200" dirty="0"/>
              <a:t>RAM1</a:t>
            </a:r>
          </a:p>
        </p:txBody>
      </p:sp>
      <p:cxnSp>
        <p:nvCxnSpPr>
          <p:cNvPr id="102" name="Straight Arrow Connector 101"/>
          <p:cNvCxnSpPr/>
          <p:nvPr/>
        </p:nvCxnSpPr>
        <p:spPr>
          <a:xfrm>
            <a:off x="8305801" y="3275093"/>
            <a:ext cx="304799" cy="0"/>
          </a:xfrm>
          <a:prstGeom prst="straightConnector1">
            <a:avLst/>
          </a:prstGeom>
          <a:noFill/>
          <a:ln w="19050" cap="flat" cmpd="sng" algn="ctr">
            <a:solidFill>
              <a:schemeClr val="tx1"/>
            </a:solidFill>
            <a:prstDash val="solid"/>
            <a:headEnd type="triangle"/>
            <a:tailEnd type="triangle"/>
          </a:ln>
          <a:effectLst/>
        </p:spPr>
      </p:cxnSp>
      <p:sp>
        <p:nvSpPr>
          <p:cNvPr id="103" name="TextBox 102"/>
          <p:cNvSpPr txBox="1"/>
          <p:nvPr/>
        </p:nvSpPr>
        <p:spPr>
          <a:xfrm>
            <a:off x="1907579" y="2757101"/>
            <a:ext cx="508473" cy="276999"/>
          </a:xfrm>
          <a:prstGeom prst="rect">
            <a:avLst/>
          </a:prstGeom>
          <a:solidFill>
            <a:schemeClr val="bg1"/>
          </a:solidFill>
          <a:ln>
            <a:solidFill>
              <a:schemeClr val="tx1"/>
            </a:solidFill>
          </a:ln>
        </p:spPr>
        <p:txBody>
          <a:bodyPr wrap="none" rtlCol="0">
            <a:spAutoFit/>
          </a:bodyPr>
          <a:lstStyle/>
          <a:p>
            <a:r>
              <a:rPr lang="en-US" sz="1200" dirty="0"/>
              <a:t>CPU</a:t>
            </a:r>
          </a:p>
        </p:txBody>
      </p:sp>
      <p:cxnSp>
        <p:nvCxnSpPr>
          <p:cNvPr id="104" name="Straight Arrow Connector 103"/>
          <p:cNvCxnSpPr/>
          <p:nvPr/>
        </p:nvCxnSpPr>
        <p:spPr>
          <a:xfrm>
            <a:off x="2438401" y="2895600"/>
            <a:ext cx="304799" cy="0"/>
          </a:xfrm>
          <a:prstGeom prst="straightConnector1">
            <a:avLst/>
          </a:prstGeom>
          <a:noFill/>
          <a:ln w="19050" cap="flat" cmpd="sng" algn="ctr">
            <a:solidFill>
              <a:schemeClr val="tx1"/>
            </a:solidFill>
            <a:prstDash val="solid"/>
            <a:headEnd type="triangle"/>
            <a:tailEnd type="triangle"/>
          </a:ln>
          <a:effectLst/>
        </p:spPr>
      </p:cxnSp>
      <p:grpSp>
        <p:nvGrpSpPr>
          <p:cNvPr id="3" name="Group 2"/>
          <p:cNvGrpSpPr/>
          <p:nvPr/>
        </p:nvGrpSpPr>
        <p:grpSpPr>
          <a:xfrm>
            <a:off x="5257799" y="2399186"/>
            <a:ext cx="3352800" cy="754428"/>
            <a:chOff x="5256211" y="2399186"/>
            <a:chExt cx="3352800" cy="754428"/>
          </a:xfrm>
        </p:grpSpPr>
        <p:cxnSp>
          <p:nvCxnSpPr>
            <p:cNvPr id="50" name="Straight Arrow Connector 49"/>
            <p:cNvCxnSpPr/>
            <p:nvPr/>
          </p:nvCxnSpPr>
          <p:spPr>
            <a:xfrm flipH="1">
              <a:off x="5256211" y="2399186"/>
              <a:ext cx="3352800" cy="0"/>
            </a:xfrm>
            <a:prstGeom prst="straightConnector1">
              <a:avLst/>
            </a:prstGeom>
            <a:ln>
              <a:solidFill>
                <a:schemeClr val="accent1">
                  <a:alpha val="52000"/>
                </a:schemeClr>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61" name="Straight Arrow Connector 60"/>
            <p:cNvCxnSpPr/>
            <p:nvPr/>
          </p:nvCxnSpPr>
          <p:spPr>
            <a:xfrm flipH="1">
              <a:off x="5256211" y="3153614"/>
              <a:ext cx="3352800" cy="0"/>
            </a:xfrm>
            <a:prstGeom prst="straightConnector1">
              <a:avLst/>
            </a:prstGeom>
            <a:ln>
              <a:solidFill>
                <a:schemeClr val="accent1">
                  <a:alpha val="52000"/>
                </a:schemeClr>
              </a:solidFill>
              <a:tailEnd type="triangle" w="lg" len="lg"/>
            </a:ln>
          </p:spPr>
          <p:style>
            <a:lnRef idx="3">
              <a:schemeClr val="accent1"/>
            </a:lnRef>
            <a:fillRef idx="0">
              <a:schemeClr val="accent1"/>
            </a:fillRef>
            <a:effectRef idx="2">
              <a:schemeClr val="accent1"/>
            </a:effectRef>
            <a:fontRef idx="minor">
              <a:schemeClr val="tx1"/>
            </a:fontRef>
          </p:style>
        </p:cxnSp>
      </p:grpSp>
      <p:grpSp>
        <p:nvGrpSpPr>
          <p:cNvPr id="4" name="Group 3"/>
          <p:cNvGrpSpPr/>
          <p:nvPr/>
        </p:nvGrpSpPr>
        <p:grpSpPr>
          <a:xfrm>
            <a:off x="5257799" y="2627786"/>
            <a:ext cx="3352800" cy="754428"/>
            <a:chOff x="5256211" y="2627786"/>
            <a:chExt cx="3352800" cy="754428"/>
          </a:xfrm>
        </p:grpSpPr>
        <p:cxnSp>
          <p:nvCxnSpPr>
            <p:cNvPr id="51" name="Straight Arrow Connector 50"/>
            <p:cNvCxnSpPr/>
            <p:nvPr/>
          </p:nvCxnSpPr>
          <p:spPr>
            <a:xfrm>
              <a:off x="5256211" y="2627786"/>
              <a:ext cx="3352800" cy="0"/>
            </a:xfrm>
            <a:prstGeom prst="straightConnector1">
              <a:avLst/>
            </a:prstGeom>
            <a:ln>
              <a:solidFill>
                <a:schemeClr val="accent1">
                  <a:alpha val="52000"/>
                </a:schemeClr>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62" name="Straight Arrow Connector 61"/>
            <p:cNvCxnSpPr/>
            <p:nvPr/>
          </p:nvCxnSpPr>
          <p:spPr>
            <a:xfrm>
              <a:off x="5256211" y="3382214"/>
              <a:ext cx="3352800" cy="0"/>
            </a:xfrm>
            <a:prstGeom prst="straightConnector1">
              <a:avLst/>
            </a:prstGeom>
            <a:ln>
              <a:solidFill>
                <a:schemeClr val="accent1">
                  <a:alpha val="52000"/>
                </a:schemeClr>
              </a:solidFill>
              <a:tailEnd type="triangle" w="lg" len="lg"/>
            </a:ln>
          </p:spPr>
          <p:style>
            <a:lnRef idx="3">
              <a:schemeClr val="accent1"/>
            </a:lnRef>
            <a:fillRef idx="0">
              <a:schemeClr val="accent1"/>
            </a:fillRef>
            <a:effectRef idx="2">
              <a:schemeClr val="accent1"/>
            </a:effectRef>
            <a:fontRef idx="minor">
              <a:schemeClr val="tx1"/>
            </a:fontRef>
          </p:style>
        </p:cxnSp>
      </p:grpSp>
      <p:sp>
        <p:nvSpPr>
          <p:cNvPr id="26" name="TextBox 25"/>
          <p:cNvSpPr txBox="1"/>
          <p:nvPr/>
        </p:nvSpPr>
        <p:spPr>
          <a:xfrm>
            <a:off x="3652102" y="4605531"/>
            <a:ext cx="7372531" cy="1631216"/>
          </a:xfrm>
          <a:prstGeom prst="rect">
            <a:avLst/>
          </a:prstGeom>
          <a:noFill/>
        </p:spPr>
        <p:txBody>
          <a:bodyPr wrap="none" rtlCol="0">
            <a:spAutoFit/>
          </a:bodyPr>
          <a:lstStyle/>
          <a:p>
            <a:r>
              <a:rPr lang="en-US" sz="2000" dirty="0"/>
              <a:t>Test #0: Concurrently,</a:t>
            </a:r>
          </a:p>
          <a:p>
            <a:r>
              <a:rPr lang="en-US" sz="2000" dirty="0"/>
              <a:t>DMA0 reads/writes 320 beats to RAM0 </a:t>
            </a:r>
          </a:p>
          <a:p>
            <a:r>
              <a:rPr lang="en-US" sz="2000" dirty="0"/>
              <a:t>DMA1 reads/writes 320 beats to RAM1</a:t>
            </a:r>
          </a:p>
          <a:p>
            <a:endParaRPr lang="en-US" sz="2000" dirty="0"/>
          </a:p>
          <a:p>
            <a:r>
              <a:rPr lang="en-US" sz="2000" dirty="0"/>
              <a:t>(a beat is the data chunk transferred on the bus in 1 clock cycle)</a:t>
            </a:r>
          </a:p>
        </p:txBody>
      </p:sp>
      <p:sp>
        <p:nvSpPr>
          <p:cNvPr id="5" name="TextBox 4"/>
          <p:cNvSpPr txBox="1"/>
          <p:nvPr/>
        </p:nvSpPr>
        <p:spPr>
          <a:xfrm>
            <a:off x="9630746" y="2545958"/>
            <a:ext cx="1430200" cy="600164"/>
          </a:xfrm>
          <a:prstGeom prst="rect">
            <a:avLst/>
          </a:prstGeom>
          <a:noFill/>
        </p:spPr>
        <p:txBody>
          <a:bodyPr wrap="none" rtlCol="0">
            <a:spAutoFit/>
          </a:bodyPr>
          <a:lstStyle/>
          <a:p>
            <a:r>
              <a:rPr lang="en-US" sz="1100" dirty="0"/>
              <a:t>RAM0 and RAM1</a:t>
            </a:r>
          </a:p>
          <a:p>
            <a:r>
              <a:rPr lang="en-US" sz="1100" dirty="0"/>
              <a:t>each have one read</a:t>
            </a:r>
          </a:p>
          <a:p>
            <a:r>
              <a:rPr lang="en-US" sz="1100" dirty="0"/>
              <a:t>and one write port</a:t>
            </a:r>
          </a:p>
        </p:txBody>
      </p:sp>
      <p:sp>
        <p:nvSpPr>
          <p:cNvPr id="9" name="Footer Placeholder 8">
            <a:extLst>
              <a:ext uri="{FF2B5EF4-FFF2-40B4-BE49-F238E27FC236}">
                <a16:creationId xmlns:a16="http://schemas.microsoft.com/office/drawing/2014/main" id="{A44BC335-EC3A-B446-9EEF-96C2330F6643}"/>
              </a:ext>
            </a:extLst>
          </p:cNvPr>
          <p:cNvSpPr>
            <a:spLocks noGrp="1"/>
          </p:cNvSpPr>
          <p:nvPr>
            <p:ph type="ftr" sz="quarter" idx="3"/>
          </p:nvPr>
        </p:nvSpPr>
        <p:spPr/>
        <p:txBody>
          <a:bodyPr/>
          <a:lstStyle/>
          <a:p>
            <a:r>
              <a:rPr lang="en-US"/>
              <a:t>SS, Early SOC Performance Verification Using SystemC with MatchLib and Catapult HLS, May 2020</a:t>
            </a:r>
            <a:endParaRPr lang="en-US" dirty="0"/>
          </a:p>
        </p:txBody>
      </p:sp>
      <p:sp>
        <p:nvSpPr>
          <p:cNvPr id="10" name="Slide Number Placeholder 9">
            <a:extLst>
              <a:ext uri="{FF2B5EF4-FFF2-40B4-BE49-F238E27FC236}">
                <a16:creationId xmlns:a16="http://schemas.microsoft.com/office/drawing/2014/main" id="{1C1A604F-FC0F-AA44-86E8-AD9B7E743E0E}"/>
              </a:ext>
            </a:extLst>
          </p:cNvPr>
          <p:cNvSpPr>
            <a:spLocks noGrp="1"/>
          </p:cNvSpPr>
          <p:nvPr>
            <p:ph type="sldNum" sz="quarter" idx="11"/>
          </p:nvPr>
        </p:nvSpPr>
        <p:spPr/>
        <p:txBody>
          <a:bodyPr/>
          <a:lstStyle/>
          <a:p>
            <a:fld id="{B8EE6C0D-8D49-4EF2-B5AB-91C9339EB8BA}" type="slidenum">
              <a:rPr lang="en-US" smtClean="0"/>
              <a:pPr/>
              <a:t>16</a:t>
            </a:fld>
            <a:endParaRPr lang="en-US" dirty="0"/>
          </a:p>
        </p:txBody>
      </p:sp>
    </p:spTree>
    <p:extLst>
      <p:ext uri="{BB962C8B-B14F-4D97-AF65-F5344CB8AC3E}">
        <p14:creationId xmlns:p14="http://schemas.microsoft.com/office/powerpoint/2010/main" val="2192474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AXI4 Bus Fabric Test #0 simulation logs</a:t>
            </a:r>
          </a:p>
        </p:txBody>
      </p:sp>
      <p:sp>
        <p:nvSpPr>
          <p:cNvPr id="5" name="TextBox 4"/>
          <p:cNvSpPr txBox="1"/>
          <p:nvPr/>
        </p:nvSpPr>
        <p:spPr>
          <a:xfrm>
            <a:off x="152400" y="1447800"/>
            <a:ext cx="5554726" cy="3970318"/>
          </a:xfrm>
          <a:prstGeom prst="rect">
            <a:avLst/>
          </a:prstGeom>
          <a:noFill/>
          <a:ln>
            <a:solidFill>
              <a:schemeClr val="tx1"/>
            </a:solidFill>
          </a:ln>
        </p:spPr>
        <p:txBody>
          <a:bodyPr wrap="none" rtlCol="0">
            <a:spAutoFit/>
          </a:bodyPr>
          <a:lstStyle/>
          <a:p>
            <a:r>
              <a:rPr lang="en-US" sz="1400" b="1" dirty="0">
                <a:solidFill>
                  <a:srgbClr val="C00000"/>
                </a:solidFill>
                <a:latin typeface="Courier New" panose="02070309020205020404" pitchFamily="49" charset="0"/>
                <a:cs typeface="Courier New" panose="02070309020205020404" pitchFamily="49" charset="0"/>
              </a:rPr>
              <a:t>BEFORE HLS (</a:t>
            </a:r>
            <a:r>
              <a:rPr lang="en-US" sz="1400" b="1" dirty="0" err="1">
                <a:solidFill>
                  <a:srgbClr val="C00000"/>
                </a:solidFill>
                <a:latin typeface="Courier New" panose="02070309020205020404" pitchFamily="49" charset="0"/>
                <a:cs typeface="Courier New" panose="02070309020205020404" pitchFamily="49" charset="0"/>
              </a:rPr>
              <a:t>SystemC</a:t>
            </a:r>
            <a:r>
              <a:rPr lang="en-US" sz="1400" b="1" dirty="0">
                <a:solidFill>
                  <a:srgbClr val="C00000"/>
                </a:solidFill>
                <a:latin typeface="Courier New" panose="02070309020205020404" pitchFamily="49" charset="0"/>
                <a:cs typeface="Courier New" panose="02070309020205020404" pitchFamily="49" charset="0"/>
              </a:rPr>
              <a:t> simulation)</a:t>
            </a:r>
          </a:p>
          <a:p>
            <a:r>
              <a:rPr lang="en-US" sz="1400" dirty="0">
                <a:latin typeface="Courier New" panose="02070309020205020404" pitchFamily="49" charset="0"/>
                <a:cs typeface="Courier New" panose="02070309020205020404" pitchFamily="49" charset="0"/>
              </a:rPr>
              <a:t>0 s top Stimulus started</a:t>
            </a:r>
          </a:p>
          <a:p>
            <a:r>
              <a:rPr lang="en-US" sz="1400" dirty="0">
                <a:latin typeface="Courier New" panose="02070309020205020404" pitchFamily="49" charset="0"/>
                <a:cs typeface="Courier New" panose="02070309020205020404" pitchFamily="49" charset="0"/>
              </a:rPr>
              <a:t>6 ns top Running FABRIC_TEST # : 0</a:t>
            </a:r>
          </a:p>
          <a:p>
            <a:r>
              <a:rPr lang="en-US" sz="1400" dirty="0">
                <a:latin typeface="Courier New" panose="02070309020205020404" pitchFamily="49" charset="0"/>
                <a:cs typeface="Courier New" panose="02070309020205020404" pitchFamily="49" charset="0"/>
              </a:rPr>
              <a:t>44 ns top.ram0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44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49 ns top.ram1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49 ns top.ram1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304 ns top.ram0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309 ns top.ram1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311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316 ns top.ram1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385 ns top </a:t>
            </a:r>
            <a:r>
              <a:rPr lang="en-US" sz="1400" dirty="0" err="1">
                <a:latin typeface="Courier New" panose="02070309020205020404" pitchFamily="49" charset="0"/>
                <a:cs typeface="Courier New" panose="02070309020205020404" pitchFamily="49" charset="0"/>
              </a:rPr>
              <a:t>dma_done</a:t>
            </a:r>
            <a:r>
              <a:rPr lang="en-US" sz="1400" dirty="0">
                <a:latin typeface="Courier New" panose="02070309020205020404" pitchFamily="49" charset="0"/>
                <a:cs typeface="Courier New" panose="02070309020205020404" pitchFamily="49" charset="0"/>
              </a:rPr>
              <a:t> detected. 1 1</a:t>
            </a:r>
          </a:p>
          <a:p>
            <a:r>
              <a:rPr lang="en-US" sz="1400" dirty="0">
                <a:latin typeface="Courier New" panose="02070309020205020404" pitchFamily="49" charset="0"/>
                <a:cs typeface="Courier New" panose="02070309020205020404" pitchFamily="49" charset="0"/>
              </a:rPr>
              <a:t>385 ns top </a:t>
            </a:r>
            <a:r>
              <a:rPr lang="en-US" sz="1400" dirty="0" err="1">
                <a:latin typeface="Courier New" panose="02070309020205020404" pitchFamily="49" charset="0"/>
                <a:cs typeface="Courier New" panose="02070309020205020404" pitchFamily="49" charset="0"/>
              </a:rPr>
              <a:t>start_time</a:t>
            </a:r>
            <a:r>
              <a:rPr lang="en-US" sz="1400" dirty="0">
                <a:latin typeface="Courier New" panose="02070309020205020404" pitchFamily="49" charset="0"/>
                <a:cs typeface="Courier New" panose="02070309020205020404" pitchFamily="49" charset="0"/>
              </a:rPr>
              <a:t>: 46 ns </a:t>
            </a:r>
            <a:r>
              <a:rPr lang="en-US" sz="1400" dirty="0" err="1">
                <a:latin typeface="Courier New" panose="02070309020205020404" pitchFamily="49" charset="0"/>
                <a:cs typeface="Courier New" panose="02070309020205020404" pitchFamily="49" charset="0"/>
              </a:rPr>
              <a:t>end_time</a:t>
            </a:r>
            <a:r>
              <a:rPr lang="en-US" sz="1400" dirty="0">
                <a:latin typeface="Courier New" panose="02070309020205020404" pitchFamily="49" charset="0"/>
                <a:cs typeface="Courier New" panose="02070309020205020404" pitchFamily="49" charset="0"/>
              </a:rPr>
              <a:t>: 385 ns</a:t>
            </a:r>
          </a:p>
          <a:p>
            <a:r>
              <a:rPr lang="en-US" sz="1400" dirty="0">
                <a:latin typeface="Courier New" panose="02070309020205020404" pitchFamily="49" charset="0"/>
                <a:cs typeface="Courier New" panose="02070309020205020404" pitchFamily="49" charset="0"/>
              </a:rPr>
              <a:t>385 ns top </a:t>
            </a:r>
            <a:r>
              <a:rPr lang="en-US" sz="1400" dirty="0" err="1">
                <a:latin typeface="Courier New" panose="02070309020205020404" pitchFamily="49" charset="0"/>
                <a:cs typeface="Courier New" panose="02070309020205020404" pitchFamily="49" charset="0"/>
              </a:rPr>
              <a:t>axi</a:t>
            </a:r>
            <a:r>
              <a:rPr lang="en-US" sz="1400" dirty="0">
                <a:latin typeface="Courier New" panose="02070309020205020404" pitchFamily="49" charset="0"/>
                <a:cs typeface="Courier New" panose="02070309020205020404" pitchFamily="49" charset="0"/>
              </a:rPr>
              <a:t> beats (</a:t>
            </a:r>
            <a:r>
              <a:rPr lang="en-US" sz="1400" dirty="0" err="1">
                <a:latin typeface="Courier New" panose="02070309020205020404" pitchFamily="49" charset="0"/>
                <a:cs typeface="Courier New" panose="02070309020205020404" pitchFamily="49" charset="0"/>
              </a:rPr>
              <a:t>dec</a:t>
            </a:r>
            <a:r>
              <a:rPr lang="en-US" sz="1400" dirty="0">
                <a:latin typeface="Courier New" panose="02070309020205020404" pitchFamily="49" charset="0"/>
                <a:cs typeface="Courier New" panose="02070309020205020404" pitchFamily="49" charset="0"/>
              </a:rPr>
              <a:t>): 320</a:t>
            </a:r>
          </a:p>
          <a:p>
            <a:r>
              <a:rPr lang="en-US" sz="1400" dirty="0">
                <a:latin typeface="Courier New" panose="02070309020205020404" pitchFamily="49" charset="0"/>
                <a:cs typeface="Courier New" panose="02070309020205020404" pitchFamily="49" charset="0"/>
              </a:rPr>
              <a:t>385 ns top elapsed time: 339 ns</a:t>
            </a:r>
          </a:p>
          <a:p>
            <a:r>
              <a:rPr lang="en-US" sz="1400" b="1" dirty="0">
                <a:solidFill>
                  <a:srgbClr val="C00000"/>
                </a:solidFill>
                <a:latin typeface="Courier New" panose="02070309020205020404" pitchFamily="49" charset="0"/>
                <a:cs typeface="Courier New" panose="02070309020205020404" pitchFamily="49" charset="0"/>
              </a:rPr>
              <a:t>385 ns top beat rate: 1059 </a:t>
            </a:r>
            <a:r>
              <a:rPr lang="en-US" sz="1400" b="1" dirty="0" err="1">
                <a:solidFill>
                  <a:srgbClr val="C00000"/>
                </a:solidFill>
                <a:latin typeface="Courier New" panose="02070309020205020404" pitchFamily="49" charset="0"/>
                <a:cs typeface="Courier New" panose="02070309020205020404" pitchFamily="49" charset="0"/>
              </a:rPr>
              <a:t>ps</a:t>
            </a:r>
            <a:endParaRPr lang="en-US" sz="1400" b="1" dirty="0">
              <a:solidFill>
                <a:srgbClr val="C00000"/>
              </a:solidFill>
              <a:latin typeface="Courier New" panose="02070309020205020404" pitchFamily="49" charset="0"/>
              <a:cs typeface="Courier New" panose="02070309020205020404" pitchFamily="49" charset="0"/>
            </a:endParaRPr>
          </a:p>
          <a:p>
            <a:r>
              <a:rPr lang="en-US" sz="1400" b="1" dirty="0">
                <a:solidFill>
                  <a:srgbClr val="C00000"/>
                </a:solidFill>
                <a:latin typeface="Courier New" panose="02070309020205020404" pitchFamily="49" charset="0"/>
                <a:cs typeface="Courier New" panose="02070309020205020404" pitchFamily="49" charset="0"/>
              </a:rPr>
              <a:t>385 ns top clock period: 1 ns</a:t>
            </a:r>
          </a:p>
          <a:p>
            <a:r>
              <a:rPr lang="en-US" sz="1400" dirty="0">
                <a:latin typeface="Courier New" panose="02070309020205020404" pitchFamily="49" charset="0"/>
                <a:cs typeface="Courier New" panose="02070309020205020404" pitchFamily="49" charset="0"/>
              </a:rPr>
              <a:t>425 ns top finished checking memory contents</a:t>
            </a:r>
          </a:p>
        </p:txBody>
      </p:sp>
      <p:sp>
        <p:nvSpPr>
          <p:cNvPr id="36" name="TextBox 35"/>
          <p:cNvSpPr txBox="1"/>
          <p:nvPr/>
        </p:nvSpPr>
        <p:spPr>
          <a:xfrm>
            <a:off x="6096000" y="1447800"/>
            <a:ext cx="5769528" cy="3970318"/>
          </a:xfrm>
          <a:prstGeom prst="rect">
            <a:avLst/>
          </a:prstGeom>
          <a:noFill/>
          <a:ln>
            <a:solidFill>
              <a:schemeClr val="tx1"/>
            </a:solidFill>
          </a:ln>
        </p:spPr>
        <p:txBody>
          <a:bodyPr wrap="none" rtlCol="0">
            <a:spAutoFit/>
          </a:bodyPr>
          <a:lstStyle/>
          <a:p>
            <a:r>
              <a:rPr lang="en-US" sz="1400" b="1" dirty="0">
                <a:solidFill>
                  <a:srgbClr val="C00000"/>
                </a:solidFill>
                <a:latin typeface="Courier New" panose="02070309020205020404" pitchFamily="49" charset="0"/>
                <a:cs typeface="Courier New" panose="02070309020205020404" pitchFamily="49" charset="0"/>
              </a:rPr>
              <a:t>AFTER HLS (Verilog RTL simulation)</a:t>
            </a:r>
          </a:p>
          <a:p>
            <a:r>
              <a:rPr lang="en-US" sz="1400" dirty="0">
                <a:latin typeface="Courier New" panose="02070309020205020404" pitchFamily="49" charset="0"/>
                <a:cs typeface="Courier New" panose="02070309020205020404" pitchFamily="49" charset="0"/>
              </a:rPr>
              <a:t># 0 s top Stimulus started</a:t>
            </a:r>
          </a:p>
          <a:p>
            <a:r>
              <a:rPr lang="en-US" sz="1400" dirty="0">
                <a:latin typeface="Courier New" panose="02070309020205020404" pitchFamily="49" charset="0"/>
                <a:cs typeface="Courier New" panose="02070309020205020404" pitchFamily="49" charset="0"/>
              </a:rPr>
              <a:t># 6 ns top Running FABRIC_TEST # : 0</a:t>
            </a:r>
          </a:p>
          <a:p>
            <a:r>
              <a:rPr lang="en-US" sz="1400" dirty="0">
                <a:latin typeface="Courier New" panose="02070309020205020404" pitchFamily="49" charset="0"/>
                <a:cs typeface="Courier New" panose="02070309020205020404" pitchFamily="49" charset="0"/>
              </a:rPr>
              <a:t># 55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 60 ns top/ram1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 68 ns top/ram0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 70 ns top/ram1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 340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 342 ns top/ram1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 343 ns top/ram0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 345 ns top/ram1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 414 ns top </a:t>
            </a:r>
            <a:r>
              <a:rPr lang="en-US" sz="1400" dirty="0" err="1">
                <a:latin typeface="Courier New" panose="02070309020205020404" pitchFamily="49" charset="0"/>
                <a:cs typeface="Courier New" panose="02070309020205020404" pitchFamily="49" charset="0"/>
              </a:rPr>
              <a:t>dma_done</a:t>
            </a:r>
            <a:r>
              <a:rPr lang="en-US" sz="1400" dirty="0">
                <a:latin typeface="Courier New" panose="02070309020205020404" pitchFamily="49" charset="0"/>
                <a:cs typeface="Courier New" panose="02070309020205020404" pitchFamily="49" charset="0"/>
              </a:rPr>
              <a:t> detected. 1 1</a:t>
            </a:r>
          </a:p>
          <a:p>
            <a:r>
              <a:rPr lang="en-US" sz="1400" dirty="0">
                <a:latin typeface="Courier New" panose="02070309020205020404" pitchFamily="49" charset="0"/>
                <a:cs typeface="Courier New" panose="02070309020205020404" pitchFamily="49" charset="0"/>
              </a:rPr>
              <a:t># 414 ns top </a:t>
            </a:r>
            <a:r>
              <a:rPr lang="en-US" sz="1400" dirty="0" err="1">
                <a:latin typeface="Courier New" panose="02070309020205020404" pitchFamily="49" charset="0"/>
                <a:cs typeface="Courier New" panose="02070309020205020404" pitchFamily="49" charset="0"/>
              </a:rPr>
              <a:t>start_time</a:t>
            </a:r>
            <a:r>
              <a:rPr lang="en-US" sz="1400" dirty="0">
                <a:latin typeface="Courier New" panose="02070309020205020404" pitchFamily="49" charset="0"/>
                <a:cs typeface="Courier New" panose="02070309020205020404" pitchFamily="49" charset="0"/>
              </a:rPr>
              <a:t>: 55 ns </a:t>
            </a:r>
            <a:r>
              <a:rPr lang="en-US" sz="1400" dirty="0" err="1">
                <a:latin typeface="Courier New" panose="02070309020205020404" pitchFamily="49" charset="0"/>
                <a:cs typeface="Courier New" panose="02070309020205020404" pitchFamily="49" charset="0"/>
              </a:rPr>
              <a:t>end_time</a:t>
            </a:r>
            <a:r>
              <a:rPr lang="en-US" sz="1400" dirty="0">
                <a:latin typeface="Courier New" panose="02070309020205020404" pitchFamily="49" charset="0"/>
                <a:cs typeface="Courier New" panose="02070309020205020404" pitchFamily="49" charset="0"/>
              </a:rPr>
              <a:t>: 414 ns</a:t>
            </a:r>
          </a:p>
          <a:p>
            <a:r>
              <a:rPr lang="en-US" sz="1400" dirty="0">
                <a:latin typeface="Courier New" panose="02070309020205020404" pitchFamily="49" charset="0"/>
                <a:cs typeface="Courier New" panose="02070309020205020404" pitchFamily="49" charset="0"/>
              </a:rPr>
              <a:t># 414 ns top </a:t>
            </a:r>
            <a:r>
              <a:rPr lang="en-US" sz="1400" dirty="0" err="1">
                <a:latin typeface="Courier New" panose="02070309020205020404" pitchFamily="49" charset="0"/>
                <a:cs typeface="Courier New" panose="02070309020205020404" pitchFamily="49" charset="0"/>
              </a:rPr>
              <a:t>axi</a:t>
            </a:r>
            <a:r>
              <a:rPr lang="en-US" sz="1400" dirty="0">
                <a:latin typeface="Courier New" panose="02070309020205020404" pitchFamily="49" charset="0"/>
                <a:cs typeface="Courier New" panose="02070309020205020404" pitchFamily="49" charset="0"/>
              </a:rPr>
              <a:t> beats (</a:t>
            </a:r>
            <a:r>
              <a:rPr lang="en-US" sz="1400" dirty="0" err="1">
                <a:latin typeface="Courier New" panose="02070309020205020404" pitchFamily="49" charset="0"/>
                <a:cs typeface="Courier New" panose="02070309020205020404" pitchFamily="49" charset="0"/>
              </a:rPr>
              <a:t>dec</a:t>
            </a:r>
            <a:r>
              <a:rPr lang="en-US" sz="1400" dirty="0">
                <a:latin typeface="Courier New" panose="02070309020205020404" pitchFamily="49" charset="0"/>
                <a:cs typeface="Courier New" panose="02070309020205020404" pitchFamily="49" charset="0"/>
              </a:rPr>
              <a:t>): 320</a:t>
            </a:r>
          </a:p>
          <a:p>
            <a:r>
              <a:rPr lang="en-US" sz="1400" dirty="0">
                <a:latin typeface="Courier New" panose="02070309020205020404" pitchFamily="49" charset="0"/>
                <a:cs typeface="Courier New" panose="02070309020205020404" pitchFamily="49" charset="0"/>
              </a:rPr>
              <a:t># 414 ns top elapsed time: 359 ns</a:t>
            </a:r>
          </a:p>
          <a:p>
            <a:r>
              <a:rPr lang="en-US" sz="1400" b="1" dirty="0">
                <a:solidFill>
                  <a:srgbClr val="C00000"/>
                </a:solidFill>
                <a:latin typeface="Courier New" panose="02070309020205020404" pitchFamily="49" charset="0"/>
                <a:cs typeface="Courier New" panose="02070309020205020404" pitchFamily="49" charset="0"/>
              </a:rPr>
              <a:t># 414 ns top beat rate: 1122 </a:t>
            </a:r>
            <a:r>
              <a:rPr lang="en-US" sz="1400" b="1" dirty="0" err="1">
                <a:solidFill>
                  <a:srgbClr val="C00000"/>
                </a:solidFill>
                <a:latin typeface="Courier New" panose="02070309020205020404" pitchFamily="49" charset="0"/>
                <a:cs typeface="Courier New" panose="02070309020205020404" pitchFamily="49" charset="0"/>
              </a:rPr>
              <a:t>ps</a:t>
            </a:r>
            <a:endParaRPr lang="en-US" sz="1400" b="1" dirty="0">
              <a:solidFill>
                <a:srgbClr val="C00000"/>
              </a:solidFill>
              <a:latin typeface="Courier New" panose="02070309020205020404" pitchFamily="49" charset="0"/>
              <a:cs typeface="Courier New" panose="02070309020205020404" pitchFamily="49" charset="0"/>
            </a:endParaRPr>
          </a:p>
          <a:p>
            <a:r>
              <a:rPr lang="en-US" sz="1400" b="1" dirty="0">
                <a:solidFill>
                  <a:srgbClr val="C00000"/>
                </a:solidFill>
                <a:latin typeface="Courier New" panose="02070309020205020404" pitchFamily="49" charset="0"/>
                <a:cs typeface="Courier New" panose="02070309020205020404" pitchFamily="49" charset="0"/>
              </a:rPr>
              <a:t># 414 ns top clock period: 1 ns</a:t>
            </a:r>
          </a:p>
          <a:p>
            <a:r>
              <a:rPr lang="en-US" sz="1400" dirty="0">
                <a:latin typeface="Courier New" panose="02070309020205020404" pitchFamily="49" charset="0"/>
                <a:cs typeface="Courier New" panose="02070309020205020404" pitchFamily="49" charset="0"/>
              </a:rPr>
              <a:t># 454 ns top finished checking memory contents</a:t>
            </a:r>
          </a:p>
        </p:txBody>
      </p:sp>
      <p:sp>
        <p:nvSpPr>
          <p:cNvPr id="9" name="Footer Placeholder 8">
            <a:extLst>
              <a:ext uri="{FF2B5EF4-FFF2-40B4-BE49-F238E27FC236}">
                <a16:creationId xmlns:a16="http://schemas.microsoft.com/office/drawing/2014/main" id="{70EFFE35-6A2C-F141-B012-AAC8475F06FA}"/>
              </a:ext>
            </a:extLst>
          </p:cNvPr>
          <p:cNvSpPr>
            <a:spLocks noGrp="1"/>
          </p:cNvSpPr>
          <p:nvPr>
            <p:ph type="ftr" sz="quarter" idx="3"/>
          </p:nvPr>
        </p:nvSpPr>
        <p:spPr/>
        <p:txBody>
          <a:bodyPr/>
          <a:lstStyle/>
          <a:p>
            <a:r>
              <a:rPr lang="en-US"/>
              <a:t>SS, Early SOC Performance Verification Using SystemC with MatchLib and Catapult HLS, May 2020</a:t>
            </a:r>
            <a:endParaRPr lang="en-US" dirty="0"/>
          </a:p>
        </p:txBody>
      </p:sp>
      <p:sp>
        <p:nvSpPr>
          <p:cNvPr id="10" name="Slide Number Placeholder 9">
            <a:extLst>
              <a:ext uri="{FF2B5EF4-FFF2-40B4-BE49-F238E27FC236}">
                <a16:creationId xmlns:a16="http://schemas.microsoft.com/office/drawing/2014/main" id="{C4746DE3-2AD0-E64C-9A48-197F4613F15A}"/>
              </a:ext>
            </a:extLst>
          </p:cNvPr>
          <p:cNvSpPr>
            <a:spLocks noGrp="1"/>
          </p:cNvSpPr>
          <p:nvPr>
            <p:ph type="sldNum" sz="quarter" idx="11"/>
          </p:nvPr>
        </p:nvSpPr>
        <p:spPr/>
        <p:txBody>
          <a:bodyPr/>
          <a:lstStyle/>
          <a:p>
            <a:fld id="{B8EE6C0D-8D49-4EF2-B5AB-91C9339EB8BA}" type="slidenum">
              <a:rPr lang="en-US" smtClean="0"/>
              <a:pPr/>
              <a:t>17</a:t>
            </a:fld>
            <a:endParaRPr lang="en-US" dirty="0"/>
          </a:p>
        </p:txBody>
      </p:sp>
      <p:grpSp>
        <p:nvGrpSpPr>
          <p:cNvPr id="16" name="Group 15"/>
          <p:cNvGrpSpPr/>
          <p:nvPr/>
        </p:nvGrpSpPr>
        <p:grpSpPr>
          <a:xfrm>
            <a:off x="2802748" y="4843495"/>
            <a:ext cx="4452905" cy="1334728"/>
            <a:chOff x="2801159" y="4843495"/>
            <a:chExt cx="4452905" cy="1334728"/>
          </a:xfrm>
        </p:grpSpPr>
        <p:sp>
          <p:nvSpPr>
            <p:cNvPr id="8" name="Rectangular Callout 7"/>
            <p:cNvSpPr/>
            <p:nvPr/>
          </p:nvSpPr>
          <p:spPr>
            <a:xfrm>
              <a:off x="2801159" y="5867177"/>
              <a:ext cx="4452905" cy="311046"/>
            </a:xfrm>
            <a:prstGeom prst="wedgeRectCallout">
              <a:avLst>
                <a:gd name="adj1" fmla="val -50750"/>
                <a:gd name="adj2" fmla="val 18819"/>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Before and after HLS we get nearly one beat per clock cycle</a:t>
              </a:r>
            </a:p>
          </p:txBody>
        </p:sp>
        <p:cxnSp>
          <p:nvCxnSpPr>
            <p:cNvPr id="4" name="Straight Arrow Connector 3"/>
            <p:cNvCxnSpPr/>
            <p:nvPr/>
          </p:nvCxnSpPr>
          <p:spPr>
            <a:xfrm flipH="1" flipV="1">
              <a:off x="3351213" y="4843495"/>
              <a:ext cx="1295399" cy="993722"/>
            </a:xfrm>
            <a:prstGeom prst="straightConnector1">
              <a:avLst/>
            </a:prstGeom>
            <a:noFill/>
            <a:ln w="19050" cap="flat" cmpd="sng" algn="ctr">
              <a:solidFill>
                <a:srgbClr val="C00000"/>
              </a:solidFill>
              <a:prstDash val="solid"/>
              <a:tailEnd type="triangle"/>
            </a:ln>
            <a:effectLst/>
          </p:spPr>
        </p:cxnSp>
        <p:cxnSp>
          <p:nvCxnSpPr>
            <p:cNvPr id="13" name="Straight Arrow Connector 12"/>
            <p:cNvCxnSpPr/>
            <p:nvPr/>
          </p:nvCxnSpPr>
          <p:spPr>
            <a:xfrm flipV="1">
              <a:off x="5027612" y="4843495"/>
              <a:ext cx="1066800" cy="993722"/>
            </a:xfrm>
            <a:prstGeom prst="straightConnector1">
              <a:avLst/>
            </a:prstGeom>
            <a:noFill/>
            <a:ln w="19050" cap="flat" cmpd="sng" algn="ctr">
              <a:solidFill>
                <a:srgbClr val="C00000"/>
              </a:solidFill>
              <a:prstDash val="solid"/>
              <a:tailEnd type="triangle"/>
            </a:ln>
            <a:effectLst/>
          </p:spPr>
        </p:cxnSp>
      </p:grpSp>
    </p:spTree>
    <p:extLst>
      <p:ext uri="{BB962C8B-B14F-4D97-AF65-F5344CB8AC3E}">
        <p14:creationId xmlns:p14="http://schemas.microsoft.com/office/powerpoint/2010/main" val="98330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AXI4 Fabric Waveforms Before Catapult HLS–Test #0 (</a:t>
            </a:r>
            <a:r>
              <a:rPr lang="en-US" sz="2400" u="sng" dirty="0" err="1"/>
              <a:t>SystemC</a:t>
            </a:r>
            <a:r>
              <a:rPr lang="en-US" sz="2400" dirty="0"/>
              <a:t>)</a:t>
            </a:r>
          </a:p>
        </p:txBody>
      </p:sp>
      <p:pic>
        <p:nvPicPr>
          <p:cNvPr id="9" name="Picture 8"/>
          <p:cNvPicPr>
            <a:picLocks noChangeAspect="1"/>
          </p:cNvPicPr>
          <p:nvPr/>
        </p:nvPicPr>
        <p:blipFill>
          <a:blip r:embed="rId3"/>
          <a:stretch>
            <a:fillRect/>
          </a:stretch>
        </p:blipFill>
        <p:spPr>
          <a:xfrm>
            <a:off x="513652" y="1236769"/>
            <a:ext cx="10911058" cy="5257800"/>
          </a:xfrm>
          <a:prstGeom prst="rect">
            <a:avLst/>
          </a:prstGeom>
          <a:solidFill>
            <a:schemeClr val="bg1">
              <a:alpha val="7000"/>
            </a:schemeClr>
          </a:solidFill>
          <a:ln w="19050" cap="flat" cmpd="sng" algn="ctr">
            <a:noFill/>
            <a:prstDash val="solid"/>
          </a:ln>
          <a:effectLst/>
        </p:spPr>
      </p:pic>
      <p:sp>
        <p:nvSpPr>
          <p:cNvPr id="6" name="Rectangle 5"/>
          <p:cNvSpPr/>
          <p:nvPr/>
        </p:nvSpPr>
        <p:spPr>
          <a:xfrm>
            <a:off x="1562100" y="1630710"/>
            <a:ext cx="9067800"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10" name="Rectangle 9"/>
          <p:cNvSpPr/>
          <p:nvPr/>
        </p:nvSpPr>
        <p:spPr>
          <a:xfrm>
            <a:off x="1562100" y="2743200"/>
            <a:ext cx="9067800"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11" name="Rectangle 10"/>
          <p:cNvSpPr/>
          <p:nvPr/>
        </p:nvSpPr>
        <p:spPr>
          <a:xfrm>
            <a:off x="1562100" y="4394366"/>
            <a:ext cx="9067800"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12" name="Rectangle 11"/>
          <p:cNvSpPr/>
          <p:nvPr/>
        </p:nvSpPr>
        <p:spPr>
          <a:xfrm>
            <a:off x="1562100" y="5715000"/>
            <a:ext cx="9067800"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8" name="Footer Placeholder 7">
            <a:extLst>
              <a:ext uri="{FF2B5EF4-FFF2-40B4-BE49-F238E27FC236}">
                <a16:creationId xmlns:a16="http://schemas.microsoft.com/office/drawing/2014/main" id="{D44D22B4-9AE0-7F42-B012-E5B469838A6D}"/>
              </a:ext>
            </a:extLst>
          </p:cNvPr>
          <p:cNvSpPr>
            <a:spLocks noGrp="1"/>
          </p:cNvSpPr>
          <p:nvPr>
            <p:ph type="ftr" sz="quarter" idx="3"/>
          </p:nvPr>
        </p:nvSpPr>
        <p:spPr/>
        <p:txBody>
          <a:bodyPr/>
          <a:lstStyle/>
          <a:p>
            <a:r>
              <a:rPr lang="en-US"/>
              <a:t>SS, Early SOC Performance Verification Using SystemC with MatchLib and Catapult HLS, May 2020</a:t>
            </a:r>
            <a:endParaRPr lang="en-US" dirty="0"/>
          </a:p>
        </p:txBody>
      </p:sp>
      <p:sp>
        <p:nvSpPr>
          <p:cNvPr id="13" name="Slide Number Placeholder 12">
            <a:extLst>
              <a:ext uri="{FF2B5EF4-FFF2-40B4-BE49-F238E27FC236}">
                <a16:creationId xmlns:a16="http://schemas.microsoft.com/office/drawing/2014/main" id="{B1E27265-F63B-4747-A114-88732F63BD7F}"/>
              </a:ext>
            </a:extLst>
          </p:cNvPr>
          <p:cNvSpPr>
            <a:spLocks noGrp="1"/>
          </p:cNvSpPr>
          <p:nvPr>
            <p:ph type="sldNum" sz="quarter" idx="11"/>
          </p:nvPr>
        </p:nvSpPr>
        <p:spPr/>
        <p:txBody>
          <a:bodyPr/>
          <a:lstStyle/>
          <a:p>
            <a:fld id="{B8EE6C0D-8D49-4EF2-B5AB-91C9339EB8BA}" type="slidenum">
              <a:rPr lang="en-US" smtClean="0"/>
              <a:pPr/>
              <a:t>18</a:t>
            </a:fld>
            <a:endParaRPr lang="en-US" dirty="0"/>
          </a:p>
        </p:txBody>
      </p:sp>
      <p:sp>
        <p:nvSpPr>
          <p:cNvPr id="3" name="Rectangular Callout 2"/>
          <p:cNvSpPr/>
          <p:nvPr/>
        </p:nvSpPr>
        <p:spPr>
          <a:xfrm>
            <a:off x="616131" y="1500612"/>
            <a:ext cx="843490" cy="350490"/>
          </a:xfrm>
          <a:prstGeom prst="wedgeRectCallout">
            <a:avLst>
              <a:gd name="adj1" fmla="val 62500"/>
              <a:gd name="adj2" fmla="val -5232"/>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Master0 </a:t>
            </a:r>
          </a:p>
          <a:p>
            <a:pPr algn="ctr"/>
            <a:r>
              <a:rPr lang="en-US" sz="1100" kern="0" dirty="0">
                <a:solidFill>
                  <a:srgbClr val="FFFFFF"/>
                </a:solidFill>
                <a:latin typeface="Tahoma"/>
              </a:rPr>
              <a:t>Read Data</a:t>
            </a:r>
          </a:p>
        </p:txBody>
      </p:sp>
      <p:sp>
        <p:nvSpPr>
          <p:cNvPr id="14" name="Rectangular Callout 13"/>
          <p:cNvSpPr/>
          <p:nvPr/>
        </p:nvSpPr>
        <p:spPr>
          <a:xfrm>
            <a:off x="608951" y="2617228"/>
            <a:ext cx="843490" cy="350490"/>
          </a:xfrm>
          <a:prstGeom prst="wedgeRectCallout">
            <a:avLst>
              <a:gd name="adj1" fmla="val 62500"/>
              <a:gd name="adj2" fmla="val -5232"/>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Master1 </a:t>
            </a:r>
          </a:p>
          <a:p>
            <a:pPr algn="ctr"/>
            <a:r>
              <a:rPr lang="en-US" sz="1100" kern="0" dirty="0">
                <a:solidFill>
                  <a:srgbClr val="FFFFFF"/>
                </a:solidFill>
                <a:latin typeface="Tahoma"/>
              </a:rPr>
              <a:t>Read Data</a:t>
            </a:r>
          </a:p>
        </p:txBody>
      </p:sp>
      <p:sp>
        <p:nvSpPr>
          <p:cNvPr id="15" name="Rectangular Callout 14"/>
          <p:cNvSpPr/>
          <p:nvPr/>
        </p:nvSpPr>
        <p:spPr>
          <a:xfrm>
            <a:off x="608951" y="4268394"/>
            <a:ext cx="843490" cy="350490"/>
          </a:xfrm>
          <a:prstGeom prst="wedgeRectCallout">
            <a:avLst>
              <a:gd name="adj1" fmla="val 62500"/>
              <a:gd name="adj2" fmla="val -5232"/>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Master0 </a:t>
            </a:r>
          </a:p>
          <a:p>
            <a:pPr algn="ctr"/>
            <a:r>
              <a:rPr lang="en-US" sz="1100" kern="0" dirty="0">
                <a:solidFill>
                  <a:srgbClr val="FFFFFF"/>
                </a:solidFill>
                <a:latin typeface="Tahoma"/>
              </a:rPr>
              <a:t>Write Data</a:t>
            </a:r>
          </a:p>
        </p:txBody>
      </p:sp>
      <p:sp>
        <p:nvSpPr>
          <p:cNvPr id="16" name="Rectangular Callout 15"/>
          <p:cNvSpPr/>
          <p:nvPr/>
        </p:nvSpPr>
        <p:spPr>
          <a:xfrm>
            <a:off x="616131" y="5652014"/>
            <a:ext cx="843490" cy="350490"/>
          </a:xfrm>
          <a:prstGeom prst="wedgeRectCallout">
            <a:avLst>
              <a:gd name="adj1" fmla="val 62500"/>
              <a:gd name="adj2" fmla="val -5232"/>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Master1 </a:t>
            </a:r>
          </a:p>
          <a:p>
            <a:pPr algn="ctr"/>
            <a:r>
              <a:rPr lang="en-US" sz="1100" kern="0" dirty="0">
                <a:solidFill>
                  <a:srgbClr val="FFFFFF"/>
                </a:solidFill>
                <a:latin typeface="Tahoma"/>
              </a:rPr>
              <a:t>Write Data</a:t>
            </a:r>
          </a:p>
        </p:txBody>
      </p:sp>
    </p:spTree>
    <p:extLst>
      <p:ext uri="{BB962C8B-B14F-4D97-AF65-F5344CB8AC3E}">
        <p14:creationId xmlns:p14="http://schemas.microsoft.com/office/powerpoint/2010/main" val="19256962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AXI4 Fabric Waveforms After Catapult HLS – Test #0 (</a:t>
            </a:r>
            <a:r>
              <a:rPr lang="en-US" sz="2400" u="sng" dirty="0"/>
              <a:t>Verilog</a:t>
            </a:r>
            <a:r>
              <a:rPr lang="en-US" sz="2400" dirty="0"/>
              <a:t>)</a:t>
            </a:r>
          </a:p>
        </p:txBody>
      </p:sp>
      <p:pic>
        <p:nvPicPr>
          <p:cNvPr id="5" name="Picture 4"/>
          <p:cNvPicPr>
            <a:picLocks noChangeAspect="1"/>
          </p:cNvPicPr>
          <p:nvPr/>
        </p:nvPicPr>
        <p:blipFill>
          <a:blip r:embed="rId3"/>
          <a:stretch>
            <a:fillRect/>
          </a:stretch>
        </p:blipFill>
        <p:spPr>
          <a:xfrm>
            <a:off x="1524001" y="1295400"/>
            <a:ext cx="9286875" cy="5465148"/>
          </a:xfrm>
          <a:prstGeom prst="rect">
            <a:avLst/>
          </a:prstGeom>
        </p:spPr>
      </p:pic>
      <p:sp>
        <p:nvSpPr>
          <p:cNvPr id="11" name="Rectangle 10"/>
          <p:cNvSpPr/>
          <p:nvPr/>
        </p:nvSpPr>
        <p:spPr>
          <a:xfrm>
            <a:off x="1633537" y="1981200"/>
            <a:ext cx="9067800"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12" name="Rectangle 11"/>
          <p:cNvSpPr/>
          <p:nvPr/>
        </p:nvSpPr>
        <p:spPr>
          <a:xfrm>
            <a:off x="1633537" y="2799430"/>
            <a:ext cx="9067800"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13" name="Rectangle 12"/>
          <p:cNvSpPr/>
          <p:nvPr/>
        </p:nvSpPr>
        <p:spPr>
          <a:xfrm>
            <a:off x="1640990" y="4066696"/>
            <a:ext cx="9067800"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14" name="Rectangle 13"/>
          <p:cNvSpPr/>
          <p:nvPr/>
        </p:nvSpPr>
        <p:spPr>
          <a:xfrm>
            <a:off x="1633537" y="4884926"/>
            <a:ext cx="9067800"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8" name="Footer Placeholder 7">
            <a:extLst>
              <a:ext uri="{FF2B5EF4-FFF2-40B4-BE49-F238E27FC236}">
                <a16:creationId xmlns:a16="http://schemas.microsoft.com/office/drawing/2014/main" id="{F0EB4A14-9B92-BD41-B7E5-17DE7102C0CA}"/>
              </a:ext>
            </a:extLst>
          </p:cNvPr>
          <p:cNvSpPr>
            <a:spLocks noGrp="1"/>
          </p:cNvSpPr>
          <p:nvPr>
            <p:ph type="ftr" sz="quarter" idx="3"/>
          </p:nvPr>
        </p:nvSpPr>
        <p:spPr/>
        <p:txBody>
          <a:bodyPr/>
          <a:lstStyle/>
          <a:p>
            <a:r>
              <a:rPr lang="en-US"/>
              <a:t>SS, Early SOC Performance Verification Using SystemC with MatchLib and Catapult HLS, May 2020</a:t>
            </a:r>
            <a:endParaRPr lang="en-US" dirty="0"/>
          </a:p>
        </p:txBody>
      </p:sp>
      <p:sp>
        <p:nvSpPr>
          <p:cNvPr id="9" name="Slide Number Placeholder 8">
            <a:extLst>
              <a:ext uri="{FF2B5EF4-FFF2-40B4-BE49-F238E27FC236}">
                <a16:creationId xmlns:a16="http://schemas.microsoft.com/office/drawing/2014/main" id="{78807952-8322-054C-B87A-DEBCBC475FFB}"/>
              </a:ext>
            </a:extLst>
          </p:cNvPr>
          <p:cNvSpPr>
            <a:spLocks noGrp="1"/>
          </p:cNvSpPr>
          <p:nvPr>
            <p:ph type="sldNum" sz="quarter" idx="11"/>
          </p:nvPr>
        </p:nvSpPr>
        <p:spPr/>
        <p:txBody>
          <a:bodyPr/>
          <a:lstStyle/>
          <a:p>
            <a:fld id="{B8EE6C0D-8D49-4EF2-B5AB-91C9339EB8BA}" type="slidenum">
              <a:rPr lang="en-US" smtClean="0"/>
              <a:pPr/>
              <a:t>19</a:t>
            </a:fld>
            <a:endParaRPr lang="en-US" dirty="0"/>
          </a:p>
        </p:txBody>
      </p:sp>
      <p:sp>
        <p:nvSpPr>
          <p:cNvPr id="16" name="Rectangular Callout 15"/>
          <p:cNvSpPr/>
          <p:nvPr/>
        </p:nvSpPr>
        <p:spPr>
          <a:xfrm>
            <a:off x="595411" y="1805955"/>
            <a:ext cx="843490" cy="350490"/>
          </a:xfrm>
          <a:prstGeom prst="wedgeRectCallout">
            <a:avLst>
              <a:gd name="adj1" fmla="val 62500"/>
              <a:gd name="adj2" fmla="val -5232"/>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Master0 </a:t>
            </a:r>
          </a:p>
          <a:p>
            <a:pPr algn="ctr"/>
            <a:r>
              <a:rPr lang="en-US" sz="1100" kern="0" dirty="0">
                <a:solidFill>
                  <a:srgbClr val="FFFFFF"/>
                </a:solidFill>
                <a:latin typeface="Tahoma"/>
              </a:rPr>
              <a:t>Read Data</a:t>
            </a:r>
          </a:p>
        </p:txBody>
      </p:sp>
      <p:sp>
        <p:nvSpPr>
          <p:cNvPr id="17" name="Rectangular Callout 16"/>
          <p:cNvSpPr/>
          <p:nvPr/>
        </p:nvSpPr>
        <p:spPr>
          <a:xfrm>
            <a:off x="588231" y="3116171"/>
            <a:ext cx="843490" cy="350490"/>
          </a:xfrm>
          <a:prstGeom prst="wedgeRectCallout">
            <a:avLst>
              <a:gd name="adj1" fmla="val 67975"/>
              <a:gd name="adj2" fmla="val -92196"/>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Master0 </a:t>
            </a:r>
          </a:p>
          <a:p>
            <a:pPr algn="ctr"/>
            <a:r>
              <a:rPr lang="en-US" sz="1100" kern="0" dirty="0">
                <a:solidFill>
                  <a:srgbClr val="FFFFFF"/>
                </a:solidFill>
                <a:latin typeface="Tahoma"/>
              </a:rPr>
              <a:t>Write Data</a:t>
            </a:r>
          </a:p>
        </p:txBody>
      </p:sp>
      <p:sp>
        <p:nvSpPr>
          <p:cNvPr id="18" name="Rectangular Callout 17"/>
          <p:cNvSpPr/>
          <p:nvPr/>
        </p:nvSpPr>
        <p:spPr>
          <a:xfrm>
            <a:off x="595411" y="4786035"/>
            <a:ext cx="843490" cy="350490"/>
          </a:xfrm>
          <a:prstGeom prst="wedgeRectCallout">
            <a:avLst>
              <a:gd name="adj1" fmla="val 62500"/>
              <a:gd name="adj2" fmla="val -5232"/>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Master1 </a:t>
            </a:r>
          </a:p>
          <a:p>
            <a:pPr algn="ctr"/>
            <a:r>
              <a:rPr lang="en-US" sz="1100" kern="0" dirty="0">
                <a:solidFill>
                  <a:srgbClr val="FFFFFF"/>
                </a:solidFill>
                <a:latin typeface="Tahoma"/>
              </a:rPr>
              <a:t>Write Data</a:t>
            </a:r>
          </a:p>
        </p:txBody>
      </p:sp>
      <p:sp>
        <p:nvSpPr>
          <p:cNvPr id="19" name="Rectangular Callout 18"/>
          <p:cNvSpPr/>
          <p:nvPr/>
        </p:nvSpPr>
        <p:spPr>
          <a:xfrm>
            <a:off x="588231" y="4036795"/>
            <a:ext cx="843490" cy="350490"/>
          </a:xfrm>
          <a:prstGeom prst="wedgeRectCallout">
            <a:avLst>
              <a:gd name="adj1" fmla="val 62500"/>
              <a:gd name="adj2" fmla="val -5232"/>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Master1 </a:t>
            </a:r>
          </a:p>
          <a:p>
            <a:pPr algn="ctr"/>
            <a:r>
              <a:rPr lang="en-US" sz="1100" kern="0" dirty="0">
                <a:solidFill>
                  <a:srgbClr val="FFFFFF"/>
                </a:solidFill>
                <a:latin typeface="Tahoma"/>
              </a:rPr>
              <a:t>Read Data</a:t>
            </a:r>
          </a:p>
        </p:txBody>
      </p:sp>
      <p:sp>
        <p:nvSpPr>
          <p:cNvPr id="20" name="Rectangular Callout 19"/>
          <p:cNvSpPr/>
          <p:nvPr/>
        </p:nvSpPr>
        <p:spPr>
          <a:xfrm>
            <a:off x="257620" y="5602167"/>
            <a:ext cx="990600" cy="785769"/>
          </a:xfrm>
          <a:prstGeom prst="wedgeRectCallout">
            <a:avLst>
              <a:gd name="adj1" fmla="val 30771"/>
              <a:gd name="adj2" fmla="val -9489"/>
            </a:avLst>
          </a:prstGeom>
          <a:solidFill>
            <a:srgbClr val="C00000"/>
          </a:solidFill>
          <a:ln w="9525" cap="flat" cmpd="sng" algn="ctr">
            <a:solidFill>
              <a:schemeClr val="bg1"/>
            </a:solidFill>
            <a:prstDash val="solid"/>
          </a:ln>
          <a:effectLst/>
        </p:spPr>
        <p:txBody>
          <a:bodyPr rtlCol="0" anchor="ctr"/>
          <a:lstStyle/>
          <a:p>
            <a:pPr algn="ctr"/>
            <a:r>
              <a:rPr lang="en-US" sz="1100" kern="0" dirty="0" err="1">
                <a:solidFill>
                  <a:srgbClr val="FFFFFF"/>
                </a:solidFill>
                <a:latin typeface="Tahoma"/>
              </a:rPr>
              <a:t>Thoughput</a:t>
            </a:r>
            <a:r>
              <a:rPr lang="en-US" sz="1100" kern="0" dirty="0">
                <a:solidFill>
                  <a:srgbClr val="FFFFFF"/>
                </a:solidFill>
                <a:latin typeface="Tahoma"/>
              </a:rPr>
              <a:t> in RTL Matches </a:t>
            </a:r>
            <a:r>
              <a:rPr lang="en-US" sz="1100" kern="0" dirty="0" err="1">
                <a:solidFill>
                  <a:srgbClr val="FFFFFF"/>
                </a:solidFill>
                <a:latin typeface="Tahoma"/>
              </a:rPr>
              <a:t>SystemC</a:t>
            </a:r>
            <a:endParaRPr lang="en-US" sz="1100" kern="0" dirty="0">
              <a:solidFill>
                <a:srgbClr val="FFFFFF"/>
              </a:solidFill>
              <a:latin typeface="Tahoma"/>
            </a:endParaRPr>
          </a:p>
        </p:txBody>
      </p:sp>
    </p:spTree>
    <p:extLst>
      <p:ext uri="{BB962C8B-B14F-4D97-AF65-F5344CB8AC3E}">
        <p14:creationId xmlns:p14="http://schemas.microsoft.com/office/powerpoint/2010/main" val="1234112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Catapult </a:t>
            </a:r>
            <a:r>
              <a:rPr lang="en-US" dirty="0" err="1"/>
              <a:t>SystemC</a:t>
            </a:r>
            <a:r>
              <a:rPr lang="en-US" dirty="0"/>
              <a:t> / </a:t>
            </a:r>
            <a:r>
              <a:rPr lang="en-US" dirty="0" err="1"/>
              <a:t>Matchlib</a:t>
            </a:r>
            <a:r>
              <a:rPr lang="en-US" dirty="0"/>
              <a:t> Resources</a:t>
            </a:r>
          </a:p>
        </p:txBody>
      </p:sp>
      <p:sp>
        <p:nvSpPr>
          <p:cNvPr id="3" name="Content Placeholder 2"/>
          <p:cNvSpPr>
            <a:spLocks noGrp="1"/>
          </p:cNvSpPr>
          <p:nvPr>
            <p:ph idx="1"/>
          </p:nvPr>
        </p:nvSpPr>
        <p:spPr/>
        <p:txBody>
          <a:bodyPr/>
          <a:lstStyle/>
          <a:p>
            <a:r>
              <a:rPr lang="en-US" dirty="0"/>
              <a:t>This presentation assumes you have reviewed the slides and examples below:</a:t>
            </a:r>
          </a:p>
          <a:p>
            <a:pPr>
              <a:spcBef>
                <a:spcPts val="1133"/>
              </a:spcBef>
            </a:pPr>
            <a:r>
              <a:rPr lang="en-US" dirty="0" err="1"/>
              <a:t>Matchlib</a:t>
            </a:r>
            <a:r>
              <a:rPr lang="en-US" dirty="0"/>
              <a:t> training slides</a:t>
            </a:r>
            <a:endParaRPr lang="en-US" b="1" dirty="0">
              <a:solidFill>
                <a:srgbClr val="FF0000"/>
              </a:solidFill>
            </a:endParaRPr>
          </a:p>
          <a:p>
            <a:pPr marL="285750" indent="-285750">
              <a:spcBef>
                <a:spcPts val="1133"/>
              </a:spcBef>
              <a:buFont typeface="Arial" panose="020B0604020202020204" pitchFamily="34" charset="0"/>
              <a:buChar char="•"/>
            </a:pPr>
            <a:r>
              <a:rPr lang="en-US" sz="1800" dirty="0"/>
              <a:t>  $MGC_HOME/shared/examples/</a:t>
            </a:r>
            <a:r>
              <a:rPr lang="en-US" sz="1800" dirty="0" err="1"/>
              <a:t>matchlib</a:t>
            </a:r>
            <a:r>
              <a:rPr lang="en-US" sz="1800" dirty="0"/>
              <a:t>/toolkit/doc/matchlib_customer_training.ppt</a:t>
            </a:r>
          </a:p>
          <a:p>
            <a:pPr>
              <a:spcBef>
                <a:spcPts val="1133"/>
              </a:spcBef>
            </a:pPr>
            <a:r>
              <a:rPr lang="en-US" dirty="0" err="1"/>
              <a:t>Matchlib</a:t>
            </a:r>
            <a:r>
              <a:rPr lang="en-US" dirty="0"/>
              <a:t> example kit in Catapult install</a:t>
            </a:r>
          </a:p>
          <a:p>
            <a:pPr marL="285750" indent="-285750">
              <a:spcBef>
                <a:spcPts val="1133"/>
              </a:spcBef>
              <a:buFont typeface="Arial" panose="020B0604020202020204" pitchFamily="34" charset="0"/>
              <a:buChar char="•"/>
            </a:pPr>
            <a:r>
              <a:rPr lang="en-US" sz="1800" dirty="0"/>
              <a:t>  $MGC_HOME/shared/examples/</a:t>
            </a:r>
            <a:r>
              <a:rPr lang="en-US" sz="1800" dirty="0" err="1"/>
              <a:t>matchlib</a:t>
            </a:r>
            <a:r>
              <a:rPr lang="en-US" sz="1800" dirty="0"/>
              <a:t>/toolkit</a:t>
            </a:r>
          </a:p>
        </p:txBody>
      </p:sp>
      <p:sp>
        <p:nvSpPr>
          <p:cNvPr id="4" name="Footer Placeholder 3"/>
          <p:cNvSpPr>
            <a:spLocks noGrp="1"/>
          </p:cNvSpPr>
          <p:nvPr>
            <p:ph type="ftr" sz="quarter" idx="10"/>
          </p:nvPr>
        </p:nvSpPr>
        <p:spPr/>
        <p:txBody>
          <a:bodyPr/>
          <a:lstStyle/>
          <a:p>
            <a:r>
              <a:rPr lang="en-US" dirty="0"/>
              <a:t>Restricted | © Siemens 2021 | 2021-04-15 | Siemens Digital Industries Software | Where today meets tomorrow.</a:t>
            </a:r>
          </a:p>
        </p:txBody>
      </p:sp>
      <p:sp>
        <p:nvSpPr>
          <p:cNvPr id="5" name="Slide Number Placeholder 4"/>
          <p:cNvSpPr>
            <a:spLocks noGrp="1"/>
          </p:cNvSpPr>
          <p:nvPr>
            <p:ph type="sldNum" sz="quarter" idx="11"/>
          </p:nvPr>
        </p:nvSpPr>
        <p:spPr/>
        <p:txBody>
          <a:bodyPr/>
          <a:lstStyle/>
          <a:p>
            <a:fld id="{1895BA2A-62C7-47FA-A22B-5C3B2FFEA5C2}" type="slidenum">
              <a:rPr lang="en-US" smtClean="0"/>
              <a:t>2</a:t>
            </a:fld>
            <a:endParaRPr lang="en-US"/>
          </a:p>
        </p:txBody>
      </p:sp>
    </p:spTree>
    <p:extLst>
      <p:ext uri="{BB962C8B-B14F-4D97-AF65-F5344CB8AC3E}">
        <p14:creationId xmlns:p14="http://schemas.microsoft.com/office/powerpoint/2010/main" val="273906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2819400" y="1752600"/>
            <a:ext cx="5410200" cy="2362200"/>
          </a:xfrm>
          <a:prstGeom prst="rect">
            <a:avLst/>
          </a:prstGeom>
          <a:solidFill>
            <a:schemeClr val="bg1"/>
          </a:solidFill>
          <a:ln w="9525" cap="flat" cmpd="sng" algn="ctr">
            <a:solidFill>
              <a:schemeClr val="tx1"/>
            </a:solidFill>
            <a:prstDash val="solid"/>
          </a:ln>
          <a:effectLst/>
        </p:spPr>
        <p:txBody>
          <a:bodyPr rtlCol="0" anchor="ctr"/>
          <a:lstStyle/>
          <a:p>
            <a:pPr algn="ctr"/>
            <a:endParaRPr lang="en-US" kern="0">
              <a:solidFill>
                <a:srgbClr val="FFFFFF"/>
              </a:solidFill>
              <a:latin typeface="Tahoma"/>
            </a:endParaRPr>
          </a:p>
        </p:txBody>
      </p:sp>
      <p:sp>
        <p:nvSpPr>
          <p:cNvPr id="2" name="Title 1"/>
          <p:cNvSpPr>
            <a:spLocks noGrp="1"/>
          </p:cNvSpPr>
          <p:nvPr>
            <p:ph type="title"/>
          </p:nvPr>
        </p:nvSpPr>
        <p:spPr/>
        <p:txBody>
          <a:bodyPr/>
          <a:lstStyle/>
          <a:p>
            <a:r>
              <a:rPr lang="en-US" sz="3200" dirty="0"/>
              <a:t>AXI4 Bus Fabric using </a:t>
            </a:r>
            <a:r>
              <a:rPr lang="en-US" sz="3200" dirty="0" err="1"/>
              <a:t>MatchLib</a:t>
            </a:r>
            <a:r>
              <a:rPr lang="en-US" sz="3200" dirty="0"/>
              <a:t> – Test #1</a:t>
            </a:r>
          </a:p>
        </p:txBody>
      </p:sp>
      <p:sp>
        <p:nvSpPr>
          <p:cNvPr id="6" name="TextBox 5"/>
          <p:cNvSpPr txBox="1"/>
          <p:nvPr/>
        </p:nvSpPr>
        <p:spPr>
          <a:xfrm>
            <a:off x="3149987" y="2678667"/>
            <a:ext cx="1068369"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 Router/</a:t>
            </a:r>
          </a:p>
          <a:p>
            <a:r>
              <a:rPr lang="en-US" sz="1200" dirty="0"/>
              <a:t>Splitter</a:t>
            </a:r>
          </a:p>
        </p:txBody>
      </p:sp>
      <p:sp>
        <p:nvSpPr>
          <p:cNvPr id="60" name="TextBox 59"/>
          <p:cNvSpPr txBox="1"/>
          <p:nvPr/>
        </p:nvSpPr>
        <p:spPr>
          <a:xfrm>
            <a:off x="5562601" y="2286000"/>
            <a:ext cx="1068369"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 Router/</a:t>
            </a:r>
          </a:p>
          <a:p>
            <a:r>
              <a:rPr lang="en-US" sz="1200" dirty="0"/>
              <a:t>Splitter</a:t>
            </a:r>
          </a:p>
        </p:txBody>
      </p:sp>
      <p:sp>
        <p:nvSpPr>
          <p:cNvPr id="66" name="TextBox 65"/>
          <p:cNvSpPr txBox="1"/>
          <p:nvPr/>
        </p:nvSpPr>
        <p:spPr>
          <a:xfrm>
            <a:off x="7239000" y="3048001"/>
            <a:ext cx="643446"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a:t>
            </a:r>
          </a:p>
          <a:p>
            <a:r>
              <a:rPr lang="en-US" sz="1200" dirty="0"/>
              <a:t>Arbiter</a:t>
            </a:r>
          </a:p>
        </p:txBody>
      </p:sp>
      <p:sp>
        <p:nvSpPr>
          <p:cNvPr id="67" name="TextBox 66"/>
          <p:cNvSpPr txBox="1"/>
          <p:nvPr/>
        </p:nvSpPr>
        <p:spPr>
          <a:xfrm>
            <a:off x="7239000" y="2286000"/>
            <a:ext cx="643446"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a:t>
            </a:r>
          </a:p>
          <a:p>
            <a:r>
              <a:rPr lang="en-US" sz="1200" dirty="0"/>
              <a:t>Arbiter</a:t>
            </a:r>
          </a:p>
        </p:txBody>
      </p:sp>
      <p:sp>
        <p:nvSpPr>
          <p:cNvPr id="68" name="TextBox 67"/>
          <p:cNvSpPr txBox="1"/>
          <p:nvPr/>
        </p:nvSpPr>
        <p:spPr>
          <a:xfrm>
            <a:off x="4598571" y="2378332"/>
            <a:ext cx="611065" cy="276999"/>
          </a:xfrm>
          <a:prstGeom prst="rect">
            <a:avLst/>
          </a:prstGeom>
          <a:solidFill>
            <a:schemeClr val="bg1"/>
          </a:solidFill>
          <a:ln>
            <a:solidFill>
              <a:schemeClr val="tx1"/>
            </a:solidFill>
          </a:ln>
        </p:spPr>
        <p:txBody>
          <a:bodyPr wrap="none" rtlCol="0">
            <a:spAutoFit/>
          </a:bodyPr>
          <a:lstStyle/>
          <a:p>
            <a:r>
              <a:rPr lang="en-US" sz="1200" dirty="0"/>
              <a:t>DMA0</a:t>
            </a:r>
          </a:p>
        </p:txBody>
      </p:sp>
      <p:sp>
        <p:nvSpPr>
          <p:cNvPr id="69" name="TextBox 68"/>
          <p:cNvSpPr txBox="1"/>
          <p:nvPr/>
        </p:nvSpPr>
        <p:spPr>
          <a:xfrm>
            <a:off x="4598571" y="3140332"/>
            <a:ext cx="611065" cy="276999"/>
          </a:xfrm>
          <a:prstGeom prst="rect">
            <a:avLst/>
          </a:prstGeom>
          <a:solidFill>
            <a:schemeClr val="bg1"/>
          </a:solidFill>
          <a:ln>
            <a:solidFill>
              <a:schemeClr val="tx1"/>
            </a:solidFill>
          </a:ln>
        </p:spPr>
        <p:txBody>
          <a:bodyPr wrap="none" rtlCol="0">
            <a:spAutoFit/>
          </a:bodyPr>
          <a:lstStyle/>
          <a:p>
            <a:r>
              <a:rPr lang="en-US" sz="1200" dirty="0"/>
              <a:t>DMA1</a:t>
            </a:r>
          </a:p>
        </p:txBody>
      </p:sp>
      <p:sp>
        <p:nvSpPr>
          <p:cNvPr id="71" name="TextBox 70"/>
          <p:cNvSpPr txBox="1"/>
          <p:nvPr/>
        </p:nvSpPr>
        <p:spPr>
          <a:xfrm>
            <a:off x="5562600" y="3048000"/>
            <a:ext cx="1068369" cy="461665"/>
          </a:xfrm>
          <a:prstGeom prst="rect">
            <a:avLst/>
          </a:prstGeom>
          <a:solidFill>
            <a:schemeClr val="accent3">
              <a:lumMod val="20000"/>
              <a:lumOff val="80000"/>
            </a:schemeClr>
          </a:solidFill>
          <a:ln>
            <a:solidFill>
              <a:schemeClr val="tx1"/>
            </a:solidFill>
          </a:ln>
        </p:spPr>
        <p:txBody>
          <a:bodyPr wrap="none" rtlCol="0">
            <a:spAutoFit/>
          </a:bodyPr>
          <a:lstStyle/>
          <a:p>
            <a:r>
              <a:rPr lang="en-US" sz="1200" dirty="0"/>
              <a:t>AXI4 Router/</a:t>
            </a:r>
          </a:p>
          <a:p>
            <a:r>
              <a:rPr lang="en-US" sz="1200" dirty="0"/>
              <a:t>Splitter</a:t>
            </a:r>
          </a:p>
        </p:txBody>
      </p:sp>
      <p:cxnSp>
        <p:nvCxnSpPr>
          <p:cNvPr id="14" name="Straight Arrow Connector 13"/>
          <p:cNvCxnSpPr/>
          <p:nvPr/>
        </p:nvCxnSpPr>
        <p:spPr>
          <a:xfrm>
            <a:off x="5257801" y="2516830"/>
            <a:ext cx="304799" cy="0"/>
          </a:xfrm>
          <a:prstGeom prst="straightConnector1">
            <a:avLst/>
          </a:prstGeom>
          <a:noFill/>
          <a:ln w="19050" cap="flat" cmpd="sng" algn="ctr">
            <a:solidFill>
              <a:schemeClr val="tx1"/>
            </a:solidFill>
            <a:prstDash val="solid"/>
            <a:headEnd type="triangle"/>
            <a:tailEnd type="triangle"/>
          </a:ln>
          <a:effectLst/>
        </p:spPr>
      </p:cxnSp>
      <p:cxnSp>
        <p:nvCxnSpPr>
          <p:cNvPr id="72" name="Straight Arrow Connector 71"/>
          <p:cNvCxnSpPr/>
          <p:nvPr/>
        </p:nvCxnSpPr>
        <p:spPr>
          <a:xfrm>
            <a:off x="5257800" y="3278830"/>
            <a:ext cx="304799" cy="0"/>
          </a:xfrm>
          <a:prstGeom prst="straightConnector1">
            <a:avLst/>
          </a:prstGeom>
          <a:noFill/>
          <a:ln w="19050" cap="flat" cmpd="sng" algn="ctr">
            <a:solidFill>
              <a:schemeClr val="tx1"/>
            </a:solidFill>
            <a:prstDash val="solid"/>
            <a:headEnd type="triangle"/>
            <a:tailEnd type="triangle"/>
          </a:ln>
          <a:effectLst/>
        </p:spPr>
      </p:cxnSp>
      <p:cxnSp>
        <p:nvCxnSpPr>
          <p:cNvPr id="73" name="Straight Arrow Connector 72"/>
          <p:cNvCxnSpPr/>
          <p:nvPr/>
        </p:nvCxnSpPr>
        <p:spPr>
          <a:xfrm>
            <a:off x="6820526" y="2516830"/>
            <a:ext cx="304799" cy="0"/>
          </a:xfrm>
          <a:prstGeom prst="straightConnector1">
            <a:avLst/>
          </a:prstGeom>
          <a:noFill/>
          <a:ln w="19050" cap="flat" cmpd="sng" algn="ctr">
            <a:solidFill>
              <a:schemeClr val="tx1"/>
            </a:solidFill>
            <a:prstDash val="solid"/>
            <a:headEnd type="triangle"/>
            <a:tailEnd type="triangle"/>
          </a:ln>
          <a:effectLst/>
        </p:spPr>
      </p:cxnSp>
      <p:cxnSp>
        <p:nvCxnSpPr>
          <p:cNvPr id="74" name="Straight Arrow Connector 73"/>
          <p:cNvCxnSpPr/>
          <p:nvPr/>
        </p:nvCxnSpPr>
        <p:spPr>
          <a:xfrm>
            <a:off x="6819900" y="2591163"/>
            <a:ext cx="342901" cy="549169"/>
          </a:xfrm>
          <a:prstGeom prst="straightConnector1">
            <a:avLst/>
          </a:prstGeom>
          <a:noFill/>
          <a:ln w="19050" cap="flat" cmpd="sng" algn="ctr">
            <a:solidFill>
              <a:schemeClr val="tx1"/>
            </a:solidFill>
            <a:prstDash val="solid"/>
            <a:headEnd type="triangle"/>
            <a:tailEnd type="triangle"/>
          </a:ln>
          <a:effectLst/>
        </p:spPr>
      </p:cxnSp>
      <p:cxnSp>
        <p:nvCxnSpPr>
          <p:cNvPr id="82" name="Straight Arrow Connector 81"/>
          <p:cNvCxnSpPr/>
          <p:nvPr/>
        </p:nvCxnSpPr>
        <p:spPr>
          <a:xfrm>
            <a:off x="6834948" y="3278830"/>
            <a:ext cx="304799" cy="0"/>
          </a:xfrm>
          <a:prstGeom prst="straightConnector1">
            <a:avLst/>
          </a:prstGeom>
          <a:noFill/>
          <a:ln w="19050" cap="flat" cmpd="sng" algn="ctr">
            <a:solidFill>
              <a:schemeClr val="tx1"/>
            </a:solidFill>
            <a:prstDash val="solid"/>
            <a:headEnd type="triangle"/>
            <a:tailEnd type="triangle"/>
          </a:ln>
          <a:effectLst/>
        </p:spPr>
      </p:cxnSp>
      <p:cxnSp>
        <p:nvCxnSpPr>
          <p:cNvPr id="86" name="Straight Arrow Connector 85"/>
          <p:cNvCxnSpPr/>
          <p:nvPr/>
        </p:nvCxnSpPr>
        <p:spPr>
          <a:xfrm flipV="1">
            <a:off x="6819899" y="2592091"/>
            <a:ext cx="334896" cy="548241"/>
          </a:xfrm>
          <a:prstGeom prst="straightConnector1">
            <a:avLst/>
          </a:prstGeom>
          <a:noFill/>
          <a:ln w="19050" cap="flat" cmpd="sng" algn="ctr">
            <a:solidFill>
              <a:schemeClr val="tx1"/>
            </a:solidFill>
            <a:prstDash val="solid"/>
            <a:headEnd type="triangle"/>
            <a:tailEnd type="triangle"/>
          </a:ln>
          <a:effectLst/>
        </p:spPr>
      </p:cxnSp>
      <p:cxnSp>
        <p:nvCxnSpPr>
          <p:cNvPr id="91" name="Straight Arrow Connector 90"/>
          <p:cNvCxnSpPr/>
          <p:nvPr/>
        </p:nvCxnSpPr>
        <p:spPr>
          <a:xfrm flipV="1">
            <a:off x="4294556" y="2591164"/>
            <a:ext cx="201245" cy="156501"/>
          </a:xfrm>
          <a:prstGeom prst="straightConnector1">
            <a:avLst/>
          </a:prstGeom>
          <a:noFill/>
          <a:ln w="19050" cap="flat" cmpd="sng" algn="ctr">
            <a:solidFill>
              <a:schemeClr val="tx1"/>
            </a:solidFill>
            <a:prstDash val="solid"/>
            <a:headEnd type="triangle"/>
            <a:tailEnd type="triangle"/>
          </a:ln>
          <a:effectLst/>
        </p:spPr>
      </p:cxnSp>
      <p:cxnSp>
        <p:nvCxnSpPr>
          <p:cNvPr id="92" name="Straight Arrow Connector 91"/>
          <p:cNvCxnSpPr/>
          <p:nvPr/>
        </p:nvCxnSpPr>
        <p:spPr>
          <a:xfrm>
            <a:off x="4307840" y="2987749"/>
            <a:ext cx="187960" cy="152582"/>
          </a:xfrm>
          <a:prstGeom prst="straightConnector1">
            <a:avLst/>
          </a:prstGeom>
          <a:noFill/>
          <a:ln w="19050" cap="flat" cmpd="sng" algn="ctr">
            <a:solidFill>
              <a:schemeClr val="tx1"/>
            </a:solidFill>
            <a:prstDash val="solid"/>
            <a:headEnd type="triangle"/>
            <a:tailEnd type="triangle"/>
          </a:ln>
          <a:effectLst/>
        </p:spPr>
      </p:cxnSp>
      <p:cxnSp>
        <p:nvCxnSpPr>
          <p:cNvPr id="94" name="Straight Arrow Connector 93"/>
          <p:cNvCxnSpPr/>
          <p:nvPr/>
        </p:nvCxnSpPr>
        <p:spPr>
          <a:xfrm>
            <a:off x="2845188" y="2895600"/>
            <a:ext cx="304799" cy="0"/>
          </a:xfrm>
          <a:prstGeom prst="straightConnector1">
            <a:avLst/>
          </a:prstGeom>
          <a:noFill/>
          <a:ln w="19050" cap="flat" cmpd="sng" algn="ctr">
            <a:solidFill>
              <a:schemeClr val="tx1"/>
            </a:solidFill>
            <a:prstDash val="solid"/>
            <a:headEnd type="triangle"/>
            <a:tailEnd type="triangle"/>
          </a:ln>
          <a:effectLst/>
        </p:spPr>
      </p:cxnSp>
      <p:cxnSp>
        <p:nvCxnSpPr>
          <p:cNvPr id="96" name="Straight Arrow Connector 95"/>
          <p:cNvCxnSpPr/>
          <p:nvPr/>
        </p:nvCxnSpPr>
        <p:spPr>
          <a:xfrm>
            <a:off x="7882447" y="2508007"/>
            <a:ext cx="304799" cy="0"/>
          </a:xfrm>
          <a:prstGeom prst="straightConnector1">
            <a:avLst/>
          </a:prstGeom>
          <a:noFill/>
          <a:ln w="19050" cap="flat" cmpd="sng" algn="ctr">
            <a:solidFill>
              <a:schemeClr val="tx1"/>
            </a:solidFill>
            <a:prstDash val="solid"/>
            <a:headEnd type="triangle"/>
            <a:tailEnd type="triangle"/>
          </a:ln>
          <a:effectLst/>
        </p:spPr>
      </p:cxnSp>
      <p:cxnSp>
        <p:nvCxnSpPr>
          <p:cNvPr id="97" name="Straight Arrow Connector 96"/>
          <p:cNvCxnSpPr/>
          <p:nvPr/>
        </p:nvCxnSpPr>
        <p:spPr>
          <a:xfrm>
            <a:off x="7882447" y="3278830"/>
            <a:ext cx="304799" cy="0"/>
          </a:xfrm>
          <a:prstGeom prst="straightConnector1">
            <a:avLst/>
          </a:prstGeom>
          <a:noFill/>
          <a:ln w="19050" cap="flat" cmpd="sng" algn="ctr">
            <a:solidFill>
              <a:schemeClr val="tx1"/>
            </a:solidFill>
            <a:prstDash val="solid"/>
            <a:headEnd type="triangle"/>
            <a:tailEnd type="triangle"/>
          </a:ln>
          <a:effectLst/>
        </p:spPr>
      </p:cxnSp>
      <p:sp>
        <p:nvSpPr>
          <p:cNvPr id="47" name="TextBox 46"/>
          <p:cNvSpPr txBox="1"/>
          <p:nvPr/>
        </p:nvSpPr>
        <p:spPr>
          <a:xfrm>
            <a:off x="4674548" y="1742560"/>
            <a:ext cx="1524776" cy="400110"/>
          </a:xfrm>
          <a:prstGeom prst="rect">
            <a:avLst/>
          </a:prstGeom>
          <a:noFill/>
        </p:spPr>
        <p:txBody>
          <a:bodyPr wrap="none" rtlCol="0">
            <a:spAutoFit/>
          </a:bodyPr>
          <a:lstStyle/>
          <a:p>
            <a:r>
              <a:rPr lang="en-US" sz="2000" dirty="0"/>
              <a:t>AXI4 Fabric</a:t>
            </a:r>
          </a:p>
        </p:txBody>
      </p:sp>
      <p:sp>
        <p:nvSpPr>
          <p:cNvPr id="99" name="TextBox 98"/>
          <p:cNvSpPr txBox="1"/>
          <p:nvPr/>
        </p:nvSpPr>
        <p:spPr>
          <a:xfrm>
            <a:off x="8677835" y="2369508"/>
            <a:ext cx="611065" cy="276999"/>
          </a:xfrm>
          <a:prstGeom prst="rect">
            <a:avLst/>
          </a:prstGeom>
          <a:solidFill>
            <a:schemeClr val="bg1"/>
          </a:solidFill>
          <a:ln>
            <a:solidFill>
              <a:schemeClr val="tx1"/>
            </a:solidFill>
          </a:ln>
        </p:spPr>
        <p:txBody>
          <a:bodyPr wrap="none" rtlCol="0">
            <a:spAutoFit/>
          </a:bodyPr>
          <a:lstStyle/>
          <a:p>
            <a:r>
              <a:rPr lang="en-US" sz="1200" dirty="0"/>
              <a:t>RAM0</a:t>
            </a:r>
          </a:p>
        </p:txBody>
      </p:sp>
      <p:cxnSp>
        <p:nvCxnSpPr>
          <p:cNvPr id="100" name="Straight Arrow Connector 99"/>
          <p:cNvCxnSpPr/>
          <p:nvPr/>
        </p:nvCxnSpPr>
        <p:spPr>
          <a:xfrm>
            <a:off x="8305801" y="2506226"/>
            <a:ext cx="304799" cy="0"/>
          </a:xfrm>
          <a:prstGeom prst="straightConnector1">
            <a:avLst/>
          </a:prstGeom>
          <a:noFill/>
          <a:ln w="19050" cap="flat" cmpd="sng" algn="ctr">
            <a:solidFill>
              <a:schemeClr val="tx1"/>
            </a:solidFill>
            <a:prstDash val="solid"/>
            <a:headEnd type="triangle"/>
            <a:tailEnd type="triangle"/>
          </a:ln>
          <a:effectLst/>
        </p:spPr>
      </p:cxnSp>
      <p:sp>
        <p:nvSpPr>
          <p:cNvPr id="101" name="TextBox 100"/>
          <p:cNvSpPr txBox="1"/>
          <p:nvPr/>
        </p:nvSpPr>
        <p:spPr>
          <a:xfrm>
            <a:off x="8677835" y="3138375"/>
            <a:ext cx="611065" cy="276999"/>
          </a:xfrm>
          <a:prstGeom prst="rect">
            <a:avLst/>
          </a:prstGeom>
          <a:solidFill>
            <a:schemeClr val="bg1"/>
          </a:solidFill>
          <a:ln>
            <a:solidFill>
              <a:schemeClr val="tx1"/>
            </a:solidFill>
          </a:ln>
        </p:spPr>
        <p:txBody>
          <a:bodyPr wrap="none" rtlCol="0">
            <a:spAutoFit/>
          </a:bodyPr>
          <a:lstStyle/>
          <a:p>
            <a:r>
              <a:rPr lang="en-US" sz="1200" dirty="0"/>
              <a:t>RAM1</a:t>
            </a:r>
          </a:p>
        </p:txBody>
      </p:sp>
      <p:cxnSp>
        <p:nvCxnSpPr>
          <p:cNvPr id="102" name="Straight Arrow Connector 101"/>
          <p:cNvCxnSpPr/>
          <p:nvPr/>
        </p:nvCxnSpPr>
        <p:spPr>
          <a:xfrm>
            <a:off x="8305801" y="3275093"/>
            <a:ext cx="304799" cy="0"/>
          </a:xfrm>
          <a:prstGeom prst="straightConnector1">
            <a:avLst/>
          </a:prstGeom>
          <a:noFill/>
          <a:ln w="19050" cap="flat" cmpd="sng" algn="ctr">
            <a:solidFill>
              <a:schemeClr val="tx1"/>
            </a:solidFill>
            <a:prstDash val="solid"/>
            <a:headEnd type="triangle"/>
            <a:tailEnd type="triangle"/>
          </a:ln>
          <a:effectLst/>
        </p:spPr>
      </p:cxnSp>
      <p:sp>
        <p:nvSpPr>
          <p:cNvPr id="103" name="TextBox 102"/>
          <p:cNvSpPr txBox="1"/>
          <p:nvPr/>
        </p:nvSpPr>
        <p:spPr>
          <a:xfrm>
            <a:off x="1907579" y="2757101"/>
            <a:ext cx="508473" cy="276999"/>
          </a:xfrm>
          <a:prstGeom prst="rect">
            <a:avLst/>
          </a:prstGeom>
          <a:solidFill>
            <a:schemeClr val="bg1"/>
          </a:solidFill>
          <a:ln>
            <a:solidFill>
              <a:schemeClr val="tx1"/>
            </a:solidFill>
          </a:ln>
        </p:spPr>
        <p:txBody>
          <a:bodyPr wrap="none" rtlCol="0">
            <a:spAutoFit/>
          </a:bodyPr>
          <a:lstStyle/>
          <a:p>
            <a:r>
              <a:rPr lang="en-US" sz="1200" dirty="0"/>
              <a:t>CPU</a:t>
            </a:r>
          </a:p>
        </p:txBody>
      </p:sp>
      <p:cxnSp>
        <p:nvCxnSpPr>
          <p:cNvPr id="104" name="Straight Arrow Connector 103"/>
          <p:cNvCxnSpPr/>
          <p:nvPr/>
        </p:nvCxnSpPr>
        <p:spPr>
          <a:xfrm>
            <a:off x="2438401" y="2895600"/>
            <a:ext cx="304799" cy="0"/>
          </a:xfrm>
          <a:prstGeom prst="straightConnector1">
            <a:avLst/>
          </a:prstGeom>
          <a:noFill/>
          <a:ln w="19050" cap="flat" cmpd="sng" algn="ctr">
            <a:solidFill>
              <a:schemeClr val="tx1"/>
            </a:solidFill>
            <a:prstDash val="solid"/>
            <a:headEnd type="triangle"/>
            <a:tailEnd type="triangle"/>
          </a:ln>
          <a:effectLst/>
        </p:spPr>
      </p:cxnSp>
      <p:cxnSp>
        <p:nvCxnSpPr>
          <p:cNvPr id="51" name="Straight Arrow Connector 50"/>
          <p:cNvCxnSpPr/>
          <p:nvPr/>
        </p:nvCxnSpPr>
        <p:spPr>
          <a:xfrm>
            <a:off x="5257799" y="2627786"/>
            <a:ext cx="3352800" cy="0"/>
          </a:xfrm>
          <a:prstGeom prst="straightConnector1">
            <a:avLst/>
          </a:prstGeom>
          <a:ln>
            <a:solidFill>
              <a:schemeClr val="accent1">
                <a:alpha val="52000"/>
              </a:schemeClr>
            </a:solidFill>
            <a:tailEnd type="triangle" w="lg" len="lg"/>
          </a:ln>
        </p:spPr>
        <p:style>
          <a:lnRef idx="3">
            <a:schemeClr val="accent1"/>
          </a:lnRef>
          <a:fillRef idx="0">
            <a:schemeClr val="accent1"/>
          </a:fillRef>
          <a:effectRef idx="2">
            <a:schemeClr val="accent1"/>
          </a:effectRef>
          <a:fontRef idx="minor">
            <a:schemeClr val="tx1"/>
          </a:fontRef>
        </p:style>
      </p:cxnSp>
      <p:grpSp>
        <p:nvGrpSpPr>
          <p:cNvPr id="3" name="Group 2"/>
          <p:cNvGrpSpPr/>
          <p:nvPr/>
        </p:nvGrpSpPr>
        <p:grpSpPr>
          <a:xfrm>
            <a:off x="5257799" y="2399187"/>
            <a:ext cx="3352800" cy="1016187"/>
            <a:chOff x="5256211" y="2399186"/>
            <a:chExt cx="3352800" cy="1016187"/>
          </a:xfrm>
        </p:grpSpPr>
        <p:cxnSp>
          <p:nvCxnSpPr>
            <p:cNvPr id="50" name="Straight Arrow Connector 49"/>
            <p:cNvCxnSpPr/>
            <p:nvPr/>
          </p:nvCxnSpPr>
          <p:spPr>
            <a:xfrm flipH="1">
              <a:off x="5256211" y="2399186"/>
              <a:ext cx="3352800" cy="0"/>
            </a:xfrm>
            <a:prstGeom prst="straightConnector1">
              <a:avLst/>
            </a:prstGeom>
            <a:ln>
              <a:solidFill>
                <a:schemeClr val="accent1">
                  <a:alpha val="52000"/>
                </a:schemeClr>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61" name="Straight Arrow Connector 60"/>
            <p:cNvCxnSpPr/>
            <p:nvPr/>
          </p:nvCxnSpPr>
          <p:spPr>
            <a:xfrm flipH="1">
              <a:off x="5256211" y="3415373"/>
              <a:ext cx="3352800" cy="0"/>
            </a:xfrm>
            <a:prstGeom prst="straightConnector1">
              <a:avLst/>
            </a:prstGeom>
            <a:ln>
              <a:solidFill>
                <a:schemeClr val="accent1">
                  <a:alpha val="52000"/>
                </a:schemeClr>
              </a:solidFill>
              <a:tailEnd type="triangle" w="lg" len="lg"/>
            </a:ln>
          </p:spPr>
          <p:style>
            <a:lnRef idx="3">
              <a:schemeClr val="accent1"/>
            </a:lnRef>
            <a:fillRef idx="0">
              <a:schemeClr val="accent1"/>
            </a:fillRef>
            <a:effectRef idx="2">
              <a:schemeClr val="accent1"/>
            </a:effectRef>
            <a:fontRef idx="minor">
              <a:schemeClr val="tx1"/>
            </a:fontRef>
          </p:style>
        </p:cxnSp>
      </p:grpSp>
      <p:cxnSp>
        <p:nvCxnSpPr>
          <p:cNvPr id="62" name="Straight Arrow Connector 61"/>
          <p:cNvCxnSpPr/>
          <p:nvPr/>
        </p:nvCxnSpPr>
        <p:spPr>
          <a:xfrm flipV="1">
            <a:off x="5353566" y="2762516"/>
            <a:ext cx="3238717" cy="411420"/>
          </a:xfrm>
          <a:prstGeom prst="straightConnector1">
            <a:avLst/>
          </a:prstGeom>
          <a:ln>
            <a:solidFill>
              <a:srgbClr val="FF0000">
                <a:alpha val="52000"/>
              </a:srgbClr>
            </a:solidFill>
            <a:tailEnd type="triangle" w="lg" len="lg"/>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a:xfrm>
            <a:off x="3652103" y="4605531"/>
            <a:ext cx="6478055" cy="1323439"/>
          </a:xfrm>
          <a:prstGeom prst="rect">
            <a:avLst/>
          </a:prstGeom>
          <a:noFill/>
        </p:spPr>
        <p:txBody>
          <a:bodyPr wrap="none" rtlCol="0">
            <a:spAutoFit/>
          </a:bodyPr>
          <a:lstStyle/>
          <a:p>
            <a:r>
              <a:rPr lang="en-US" sz="2000" dirty="0"/>
              <a:t>Test #1: Concurrently,</a:t>
            </a:r>
          </a:p>
          <a:p>
            <a:r>
              <a:rPr lang="en-US" sz="2000" dirty="0"/>
              <a:t>DMA0 reads/writes 320 beats to RAM0 </a:t>
            </a:r>
          </a:p>
          <a:p>
            <a:r>
              <a:rPr lang="en-US" sz="2000" dirty="0"/>
              <a:t>DMA1 reads 320 beats from RAM1 and writes to RAM0</a:t>
            </a:r>
          </a:p>
          <a:p>
            <a:r>
              <a:rPr lang="en-US" sz="2000" dirty="0">
                <a:solidFill>
                  <a:srgbClr val="C00000"/>
                </a:solidFill>
              </a:rPr>
              <a:t>Note contention on RAM0 writes</a:t>
            </a:r>
          </a:p>
        </p:txBody>
      </p:sp>
      <p:sp>
        <p:nvSpPr>
          <p:cNvPr id="36" name="TextBox 35"/>
          <p:cNvSpPr txBox="1"/>
          <p:nvPr/>
        </p:nvSpPr>
        <p:spPr>
          <a:xfrm>
            <a:off x="9630746" y="2545958"/>
            <a:ext cx="1430200" cy="600164"/>
          </a:xfrm>
          <a:prstGeom prst="rect">
            <a:avLst/>
          </a:prstGeom>
          <a:noFill/>
        </p:spPr>
        <p:txBody>
          <a:bodyPr wrap="none" rtlCol="0">
            <a:spAutoFit/>
          </a:bodyPr>
          <a:lstStyle/>
          <a:p>
            <a:r>
              <a:rPr lang="en-US" sz="1100" dirty="0"/>
              <a:t>RAM0 and RAM1</a:t>
            </a:r>
          </a:p>
          <a:p>
            <a:r>
              <a:rPr lang="en-US" sz="1100" dirty="0"/>
              <a:t>each have one read</a:t>
            </a:r>
          </a:p>
          <a:p>
            <a:r>
              <a:rPr lang="en-US" sz="1100" dirty="0"/>
              <a:t>and one write port</a:t>
            </a:r>
          </a:p>
        </p:txBody>
      </p:sp>
      <p:sp>
        <p:nvSpPr>
          <p:cNvPr id="8" name="Footer Placeholder 7">
            <a:extLst>
              <a:ext uri="{FF2B5EF4-FFF2-40B4-BE49-F238E27FC236}">
                <a16:creationId xmlns:a16="http://schemas.microsoft.com/office/drawing/2014/main" id="{A3BFCFF9-A3F9-5F44-A852-416DE9E15F92}"/>
              </a:ext>
            </a:extLst>
          </p:cNvPr>
          <p:cNvSpPr>
            <a:spLocks noGrp="1"/>
          </p:cNvSpPr>
          <p:nvPr>
            <p:ph type="ftr" sz="quarter" idx="3"/>
          </p:nvPr>
        </p:nvSpPr>
        <p:spPr/>
        <p:txBody>
          <a:bodyPr/>
          <a:lstStyle/>
          <a:p>
            <a:r>
              <a:rPr lang="en-US"/>
              <a:t>SS, Early SOC Performance Verification Using SystemC with MatchLib and Catapult HLS, May 2020</a:t>
            </a:r>
            <a:endParaRPr lang="en-US" dirty="0"/>
          </a:p>
        </p:txBody>
      </p:sp>
      <p:sp>
        <p:nvSpPr>
          <p:cNvPr id="9" name="Slide Number Placeholder 8">
            <a:extLst>
              <a:ext uri="{FF2B5EF4-FFF2-40B4-BE49-F238E27FC236}">
                <a16:creationId xmlns:a16="http://schemas.microsoft.com/office/drawing/2014/main" id="{8FD8E6FF-D05D-D84A-AE67-C22A0DF36A91}"/>
              </a:ext>
            </a:extLst>
          </p:cNvPr>
          <p:cNvSpPr>
            <a:spLocks noGrp="1"/>
          </p:cNvSpPr>
          <p:nvPr>
            <p:ph type="sldNum" sz="quarter" idx="11"/>
          </p:nvPr>
        </p:nvSpPr>
        <p:spPr/>
        <p:txBody>
          <a:bodyPr/>
          <a:lstStyle/>
          <a:p>
            <a:fld id="{B8EE6C0D-8D49-4EF2-B5AB-91C9339EB8BA}" type="slidenum">
              <a:rPr lang="en-US" smtClean="0"/>
              <a:pPr/>
              <a:t>20</a:t>
            </a:fld>
            <a:endParaRPr lang="en-US" dirty="0"/>
          </a:p>
        </p:txBody>
      </p:sp>
    </p:spTree>
    <p:extLst>
      <p:ext uri="{BB962C8B-B14F-4D97-AF65-F5344CB8AC3E}">
        <p14:creationId xmlns:p14="http://schemas.microsoft.com/office/powerpoint/2010/main" val="682036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AXI4 Bus Fabric Test #1 simulation logs</a:t>
            </a:r>
          </a:p>
        </p:txBody>
      </p:sp>
      <p:sp>
        <p:nvSpPr>
          <p:cNvPr id="5" name="TextBox 4"/>
          <p:cNvSpPr txBox="1"/>
          <p:nvPr/>
        </p:nvSpPr>
        <p:spPr>
          <a:xfrm>
            <a:off x="152400" y="1447800"/>
            <a:ext cx="5554726" cy="3970318"/>
          </a:xfrm>
          <a:prstGeom prst="rect">
            <a:avLst/>
          </a:prstGeom>
          <a:noFill/>
          <a:ln>
            <a:solidFill>
              <a:schemeClr val="tx1"/>
            </a:solidFill>
          </a:ln>
        </p:spPr>
        <p:txBody>
          <a:bodyPr wrap="none" rtlCol="0">
            <a:spAutoFit/>
          </a:bodyPr>
          <a:lstStyle/>
          <a:p>
            <a:r>
              <a:rPr lang="en-US" sz="1400" b="1" dirty="0">
                <a:solidFill>
                  <a:srgbClr val="C00000"/>
                </a:solidFill>
                <a:latin typeface="Courier New" panose="02070309020205020404" pitchFamily="49" charset="0"/>
                <a:cs typeface="Courier New" panose="02070309020205020404" pitchFamily="49" charset="0"/>
              </a:rPr>
              <a:t>BEFORE HLS (</a:t>
            </a:r>
            <a:r>
              <a:rPr lang="en-US" sz="1400" b="1" dirty="0" err="1">
                <a:solidFill>
                  <a:srgbClr val="C00000"/>
                </a:solidFill>
                <a:latin typeface="Courier New" panose="02070309020205020404" pitchFamily="49" charset="0"/>
                <a:cs typeface="Courier New" panose="02070309020205020404" pitchFamily="49" charset="0"/>
              </a:rPr>
              <a:t>SystemC</a:t>
            </a:r>
            <a:r>
              <a:rPr lang="en-US" sz="1400" b="1" dirty="0">
                <a:solidFill>
                  <a:srgbClr val="C00000"/>
                </a:solidFill>
                <a:latin typeface="Courier New" panose="02070309020205020404" pitchFamily="49" charset="0"/>
                <a:cs typeface="Courier New" panose="02070309020205020404" pitchFamily="49" charset="0"/>
              </a:rPr>
              <a:t> simulation)</a:t>
            </a:r>
          </a:p>
          <a:p>
            <a:r>
              <a:rPr lang="en-US" sz="1400" dirty="0">
                <a:latin typeface="Courier New" panose="02070309020205020404" pitchFamily="49" charset="0"/>
                <a:cs typeface="Courier New" panose="02070309020205020404" pitchFamily="49" charset="0"/>
              </a:rPr>
              <a:t>0 s top Stimulus started</a:t>
            </a:r>
          </a:p>
          <a:p>
            <a:r>
              <a:rPr lang="en-US" sz="1400" dirty="0">
                <a:latin typeface="Courier New" panose="02070309020205020404" pitchFamily="49" charset="0"/>
                <a:cs typeface="Courier New" panose="02070309020205020404" pitchFamily="49" charset="0"/>
              </a:rPr>
              <a:t>6 ns top Running FABRIC_TEST # : 1</a:t>
            </a:r>
          </a:p>
          <a:p>
            <a:r>
              <a:rPr lang="en-US" sz="1400" dirty="0">
                <a:latin typeface="Courier New" panose="02070309020205020404" pitchFamily="49" charset="0"/>
                <a:cs typeface="Courier New" panose="02070309020205020404" pitchFamily="49" charset="0"/>
              </a:rPr>
              <a:t>44 ns top.ram0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44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49 ns top.ram1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304 ns top.ram0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308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000006000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560 ns top.ram1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566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632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000006800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701 ns top </a:t>
            </a:r>
            <a:r>
              <a:rPr lang="en-US" sz="1400" dirty="0" err="1">
                <a:latin typeface="Courier New" panose="02070309020205020404" pitchFamily="49" charset="0"/>
                <a:cs typeface="Courier New" panose="02070309020205020404" pitchFamily="49" charset="0"/>
              </a:rPr>
              <a:t>dma_done</a:t>
            </a:r>
            <a:r>
              <a:rPr lang="en-US" sz="1400" dirty="0">
                <a:latin typeface="Courier New" panose="02070309020205020404" pitchFamily="49" charset="0"/>
                <a:cs typeface="Courier New" panose="02070309020205020404" pitchFamily="49" charset="0"/>
              </a:rPr>
              <a:t> detected. 1 1</a:t>
            </a:r>
          </a:p>
          <a:p>
            <a:r>
              <a:rPr lang="en-US" sz="1400" dirty="0">
                <a:latin typeface="Courier New" panose="02070309020205020404" pitchFamily="49" charset="0"/>
                <a:cs typeface="Courier New" panose="02070309020205020404" pitchFamily="49" charset="0"/>
              </a:rPr>
              <a:t>701 ns top </a:t>
            </a:r>
            <a:r>
              <a:rPr lang="en-US" sz="1400" dirty="0" err="1">
                <a:latin typeface="Courier New" panose="02070309020205020404" pitchFamily="49" charset="0"/>
                <a:cs typeface="Courier New" panose="02070309020205020404" pitchFamily="49" charset="0"/>
              </a:rPr>
              <a:t>start_time</a:t>
            </a:r>
            <a:r>
              <a:rPr lang="en-US" sz="1400" dirty="0">
                <a:latin typeface="Courier New" panose="02070309020205020404" pitchFamily="49" charset="0"/>
                <a:cs typeface="Courier New" panose="02070309020205020404" pitchFamily="49" charset="0"/>
              </a:rPr>
              <a:t>: 46 ns </a:t>
            </a:r>
            <a:r>
              <a:rPr lang="en-US" sz="1400" dirty="0" err="1">
                <a:latin typeface="Courier New" panose="02070309020205020404" pitchFamily="49" charset="0"/>
                <a:cs typeface="Courier New" panose="02070309020205020404" pitchFamily="49" charset="0"/>
              </a:rPr>
              <a:t>end_time</a:t>
            </a:r>
            <a:r>
              <a:rPr lang="en-US" sz="1400" dirty="0">
                <a:latin typeface="Courier New" panose="02070309020205020404" pitchFamily="49" charset="0"/>
                <a:cs typeface="Courier New" panose="02070309020205020404" pitchFamily="49" charset="0"/>
              </a:rPr>
              <a:t>: 701 ns</a:t>
            </a:r>
          </a:p>
          <a:p>
            <a:r>
              <a:rPr lang="en-US" sz="1400" dirty="0">
                <a:latin typeface="Courier New" panose="02070309020205020404" pitchFamily="49" charset="0"/>
                <a:cs typeface="Courier New" panose="02070309020205020404" pitchFamily="49" charset="0"/>
              </a:rPr>
              <a:t>701 ns top </a:t>
            </a:r>
            <a:r>
              <a:rPr lang="en-US" sz="1400" dirty="0" err="1">
                <a:latin typeface="Courier New" panose="02070309020205020404" pitchFamily="49" charset="0"/>
                <a:cs typeface="Courier New" panose="02070309020205020404" pitchFamily="49" charset="0"/>
              </a:rPr>
              <a:t>axi</a:t>
            </a:r>
            <a:r>
              <a:rPr lang="en-US" sz="1400" dirty="0">
                <a:latin typeface="Courier New" panose="02070309020205020404" pitchFamily="49" charset="0"/>
                <a:cs typeface="Courier New" panose="02070309020205020404" pitchFamily="49" charset="0"/>
              </a:rPr>
              <a:t> beats (</a:t>
            </a:r>
            <a:r>
              <a:rPr lang="en-US" sz="1400" dirty="0" err="1">
                <a:latin typeface="Courier New" panose="02070309020205020404" pitchFamily="49" charset="0"/>
                <a:cs typeface="Courier New" panose="02070309020205020404" pitchFamily="49" charset="0"/>
              </a:rPr>
              <a:t>dec</a:t>
            </a:r>
            <a:r>
              <a:rPr lang="en-US" sz="1400" dirty="0">
                <a:latin typeface="Courier New" panose="02070309020205020404" pitchFamily="49" charset="0"/>
                <a:cs typeface="Courier New" panose="02070309020205020404" pitchFamily="49" charset="0"/>
              </a:rPr>
              <a:t>): 320</a:t>
            </a:r>
          </a:p>
          <a:p>
            <a:r>
              <a:rPr lang="en-US" sz="1400" dirty="0">
                <a:latin typeface="Courier New" panose="02070309020205020404" pitchFamily="49" charset="0"/>
                <a:cs typeface="Courier New" panose="02070309020205020404" pitchFamily="49" charset="0"/>
              </a:rPr>
              <a:t>701 ns top elapsed time: 655 ns</a:t>
            </a:r>
          </a:p>
          <a:p>
            <a:r>
              <a:rPr lang="en-US" sz="1400" b="1" dirty="0">
                <a:solidFill>
                  <a:srgbClr val="C00000"/>
                </a:solidFill>
                <a:latin typeface="Courier New" panose="02070309020205020404" pitchFamily="49" charset="0"/>
                <a:cs typeface="Courier New" panose="02070309020205020404" pitchFamily="49" charset="0"/>
              </a:rPr>
              <a:t>701 ns top beat rate: 2047 </a:t>
            </a:r>
            <a:r>
              <a:rPr lang="en-US" sz="1400" b="1" dirty="0" err="1">
                <a:solidFill>
                  <a:srgbClr val="C00000"/>
                </a:solidFill>
                <a:latin typeface="Courier New" panose="02070309020205020404" pitchFamily="49" charset="0"/>
                <a:cs typeface="Courier New" panose="02070309020205020404" pitchFamily="49" charset="0"/>
              </a:rPr>
              <a:t>ps</a:t>
            </a:r>
            <a:endParaRPr lang="en-US" sz="1400" b="1" dirty="0">
              <a:solidFill>
                <a:srgbClr val="C00000"/>
              </a:solidFill>
              <a:latin typeface="Courier New" panose="02070309020205020404" pitchFamily="49" charset="0"/>
              <a:cs typeface="Courier New" panose="02070309020205020404" pitchFamily="49" charset="0"/>
            </a:endParaRPr>
          </a:p>
          <a:p>
            <a:r>
              <a:rPr lang="en-US" sz="1400" b="1" dirty="0">
                <a:solidFill>
                  <a:srgbClr val="C00000"/>
                </a:solidFill>
                <a:latin typeface="Courier New" panose="02070309020205020404" pitchFamily="49" charset="0"/>
                <a:cs typeface="Courier New" panose="02070309020205020404" pitchFamily="49" charset="0"/>
              </a:rPr>
              <a:t>701 ns top clock period: 1 ns</a:t>
            </a:r>
          </a:p>
          <a:p>
            <a:r>
              <a:rPr lang="en-US" sz="1400" dirty="0">
                <a:latin typeface="Courier New" panose="02070309020205020404" pitchFamily="49" charset="0"/>
                <a:cs typeface="Courier New" panose="02070309020205020404" pitchFamily="49" charset="0"/>
              </a:rPr>
              <a:t>741 ns top finished checking memory contents</a:t>
            </a:r>
          </a:p>
        </p:txBody>
      </p:sp>
      <p:sp>
        <p:nvSpPr>
          <p:cNvPr id="36" name="TextBox 35"/>
          <p:cNvSpPr txBox="1"/>
          <p:nvPr/>
        </p:nvSpPr>
        <p:spPr>
          <a:xfrm>
            <a:off x="6096000" y="1447800"/>
            <a:ext cx="5769528" cy="3970318"/>
          </a:xfrm>
          <a:prstGeom prst="rect">
            <a:avLst/>
          </a:prstGeom>
          <a:noFill/>
          <a:ln>
            <a:solidFill>
              <a:schemeClr val="tx1"/>
            </a:solidFill>
          </a:ln>
        </p:spPr>
        <p:txBody>
          <a:bodyPr wrap="none" rtlCol="0">
            <a:spAutoFit/>
          </a:bodyPr>
          <a:lstStyle/>
          <a:p>
            <a:r>
              <a:rPr lang="en-US" sz="1400" b="1" dirty="0">
                <a:solidFill>
                  <a:srgbClr val="C00000"/>
                </a:solidFill>
                <a:latin typeface="Courier New" panose="02070309020205020404" pitchFamily="49" charset="0"/>
                <a:cs typeface="Courier New" panose="02070309020205020404" pitchFamily="49" charset="0"/>
              </a:rPr>
              <a:t>AFTER HLS (Verilog RTL simulation)</a:t>
            </a:r>
          </a:p>
          <a:p>
            <a:r>
              <a:rPr lang="en-US" sz="1400" dirty="0">
                <a:latin typeface="Courier New" panose="02070309020205020404" pitchFamily="49" charset="0"/>
                <a:cs typeface="Courier New" panose="02070309020205020404" pitchFamily="49" charset="0"/>
              </a:rPr>
              <a:t># 0 s top Stimulus started</a:t>
            </a:r>
          </a:p>
          <a:p>
            <a:r>
              <a:rPr lang="en-US" sz="1400" dirty="0">
                <a:latin typeface="Courier New" panose="02070309020205020404" pitchFamily="49" charset="0"/>
                <a:cs typeface="Courier New" panose="02070309020205020404" pitchFamily="49" charset="0"/>
              </a:rPr>
              <a:t># 6 ns top Running FABRIC_TEST # : 1</a:t>
            </a:r>
          </a:p>
          <a:p>
            <a:r>
              <a:rPr lang="en-US" sz="1400" dirty="0">
                <a:latin typeface="Courier New" panose="02070309020205020404" pitchFamily="49" charset="0"/>
                <a:cs typeface="Courier New" panose="02070309020205020404" pitchFamily="49" charset="0"/>
              </a:rPr>
              <a:t># 55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 68 ns top/ram0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 70 ns top/ram1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 335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000006000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0ff</a:t>
            </a:r>
          </a:p>
          <a:p>
            <a:r>
              <a:rPr lang="en-US" sz="1400" dirty="0">
                <a:latin typeface="Courier New" panose="02070309020205020404" pitchFamily="49" charset="0"/>
                <a:cs typeface="Courier New" panose="02070309020205020404" pitchFamily="49" charset="0"/>
              </a:rPr>
              <a:t># 343 ns top/ram0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 598 ns top/ram1 ram read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000000800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 598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000002800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 670 ns top/ram0 ram write </a:t>
            </a:r>
            <a:r>
              <a:rPr lang="en-US" sz="1400" dirty="0" err="1">
                <a:latin typeface="Courier New" panose="02070309020205020404" pitchFamily="49" charset="0"/>
                <a:cs typeface="Courier New" panose="02070309020205020404" pitchFamily="49" charset="0"/>
              </a:rPr>
              <a:t>addr</a:t>
            </a:r>
            <a:r>
              <a:rPr lang="en-US" sz="1400" dirty="0">
                <a:latin typeface="Courier New" panose="02070309020205020404" pitchFamily="49" charset="0"/>
                <a:cs typeface="Courier New" panose="02070309020205020404" pitchFamily="49" charset="0"/>
              </a:rPr>
              <a:t>: 000006800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 03f</a:t>
            </a:r>
          </a:p>
          <a:p>
            <a:r>
              <a:rPr lang="en-US" sz="1400" dirty="0">
                <a:latin typeface="Courier New" panose="02070309020205020404" pitchFamily="49" charset="0"/>
                <a:cs typeface="Courier New" panose="02070309020205020404" pitchFamily="49" charset="0"/>
              </a:rPr>
              <a:t># 736 ns top </a:t>
            </a:r>
            <a:r>
              <a:rPr lang="en-US" sz="1400" dirty="0" err="1">
                <a:latin typeface="Courier New" panose="02070309020205020404" pitchFamily="49" charset="0"/>
                <a:cs typeface="Courier New" panose="02070309020205020404" pitchFamily="49" charset="0"/>
              </a:rPr>
              <a:t>dma_done</a:t>
            </a:r>
            <a:r>
              <a:rPr lang="en-US" sz="1400" dirty="0">
                <a:latin typeface="Courier New" panose="02070309020205020404" pitchFamily="49" charset="0"/>
                <a:cs typeface="Courier New" panose="02070309020205020404" pitchFamily="49" charset="0"/>
              </a:rPr>
              <a:t> detected. 1 1</a:t>
            </a:r>
          </a:p>
          <a:p>
            <a:r>
              <a:rPr lang="en-US" sz="1400" dirty="0">
                <a:latin typeface="Courier New" panose="02070309020205020404" pitchFamily="49" charset="0"/>
                <a:cs typeface="Courier New" panose="02070309020205020404" pitchFamily="49" charset="0"/>
              </a:rPr>
              <a:t># 736 ns top </a:t>
            </a:r>
            <a:r>
              <a:rPr lang="en-US" sz="1400" dirty="0" err="1">
                <a:latin typeface="Courier New" panose="02070309020205020404" pitchFamily="49" charset="0"/>
                <a:cs typeface="Courier New" panose="02070309020205020404" pitchFamily="49" charset="0"/>
              </a:rPr>
              <a:t>start_time</a:t>
            </a:r>
            <a:r>
              <a:rPr lang="en-US" sz="1400" dirty="0">
                <a:latin typeface="Courier New" panose="02070309020205020404" pitchFamily="49" charset="0"/>
                <a:cs typeface="Courier New" panose="02070309020205020404" pitchFamily="49" charset="0"/>
              </a:rPr>
              <a:t>: 55 ns </a:t>
            </a:r>
            <a:r>
              <a:rPr lang="en-US" sz="1400" dirty="0" err="1">
                <a:latin typeface="Courier New" panose="02070309020205020404" pitchFamily="49" charset="0"/>
                <a:cs typeface="Courier New" panose="02070309020205020404" pitchFamily="49" charset="0"/>
              </a:rPr>
              <a:t>end_time</a:t>
            </a:r>
            <a:r>
              <a:rPr lang="en-US" sz="1400" dirty="0">
                <a:latin typeface="Courier New" panose="02070309020205020404" pitchFamily="49" charset="0"/>
                <a:cs typeface="Courier New" panose="02070309020205020404" pitchFamily="49" charset="0"/>
              </a:rPr>
              <a:t>: 736 ns</a:t>
            </a:r>
          </a:p>
          <a:p>
            <a:r>
              <a:rPr lang="en-US" sz="1400" dirty="0">
                <a:latin typeface="Courier New" panose="02070309020205020404" pitchFamily="49" charset="0"/>
                <a:cs typeface="Courier New" panose="02070309020205020404" pitchFamily="49" charset="0"/>
              </a:rPr>
              <a:t># 736 ns top </a:t>
            </a:r>
            <a:r>
              <a:rPr lang="en-US" sz="1400" dirty="0" err="1">
                <a:latin typeface="Courier New" panose="02070309020205020404" pitchFamily="49" charset="0"/>
                <a:cs typeface="Courier New" panose="02070309020205020404" pitchFamily="49" charset="0"/>
              </a:rPr>
              <a:t>axi</a:t>
            </a:r>
            <a:r>
              <a:rPr lang="en-US" sz="1400" dirty="0">
                <a:latin typeface="Courier New" panose="02070309020205020404" pitchFamily="49" charset="0"/>
                <a:cs typeface="Courier New" panose="02070309020205020404" pitchFamily="49" charset="0"/>
              </a:rPr>
              <a:t> beats (</a:t>
            </a:r>
            <a:r>
              <a:rPr lang="en-US" sz="1400" dirty="0" err="1">
                <a:latin typeface="Courier New" panose="02070309020205020404" pitchFamily="49" charset="0"/>
                <a:cs typeface="Courier New" panose="02070309020205020404" pitchFamily="49" charset="0"/>
              </a:rPr>
              <a:t>dec</a:t>
            </a:r>
            <a:r>
              <a:rPr lang="en-US" sz="1400" dirty="0">
                <a:latin typeface="Courier New" panose="02070309020205020404" pitchFamily="49" charset="0"/>
                <a:cs typeface="Courier New" panose="02070309020205020404" pitchFamily="49" charset="0"/>
              </a:rPr>
              <a:t>): 320</a:t>
            </a:r>
          </a:p>
          <a:p>
            <a:r>
              <a:rPr lang="en-US" sz="1400" dirty="0">
                <a:latin typeface="Courier New" panose="02070309020205020404" pitchFamily="49" charset="0"/>
                <a:cs typeface="Courier New" panose="02070309020205020404" pitchFamily="49" charset="0"/>
              </a:rPr>
              <a:t># 736 ns top elapsed time: 681 ns</a:t>
            </a:r>
          </a:p>
          <a:p>
            <a:r>
              <a:rPr lang="en-US" sz="1400" b="1" dirty="0">
                <a:solidFill>
                  <a:srgbClr val="C00000"/>
                </a:solidFill>
                <a:latin typeface="Courier New" panose="02070309020205020404" pitchFamily="49" charset="0"/>
                <a:cs typeface="Courier New" panose="02070309020205020404" pitchFamily="49" charset="0"/>
              </a:rPr>
              <a:t># 736 ns top beat rate: 2128 </a:t>
            </a:r>
            <a:r>
              <a:rPr lang="en-US" sz="1400" b="1" dirty="0" err="1">
                <a:solidFill>
                  <a:srgbClr val="C00000"/>
                </a:solidFill>
                <a:latin typeface="Courier New" panose="02070309020205020404" pitchFamily="49" charset="0"/>
                <a:cs typeface="Courier New" panose="02070309020205020404" pitchFamily="49" charset="0"/>
              </a:rPr>
              <a:t>ps</a:t>
            </a:r>
            <a:endParaRPr lang="en-US" sz="1400" b="1" dirty="0">
              <a:solidFill>
                <a:srgbClr val="C00000"/>
              </a:solidFill>
              <a:latin typeface="Courier New" panose="02070309020205020404" pitchFamily="49" charset="0"/>
              <a:cs typeface="Courier New" panose="02070309020205020404" pitchFamily="49" charset="0"/>
            </a:endParaRPr>
          </a:p>
          <a:p>
            <a:r>
              <a:rPr lang="en-US" sz="1400" b="1" dirty="0">
                <a:solidFill>
                  <a:srgbClr val="C00000"/>
                </a:solidFill>
                <a:latin typeface="Courier New" panose="02070309020205020404" pitchFamily="49" charset="0"/>
                <a:cs typeface="Courier New" panose="02070309020205020404" pitchFamily="49" charset="0"/>
              </a:rPr>
              <a:t># 736 ns top clock period: 1 ns</a:t>
            </a:r>
          </a:p>
          <a:p>
            <a:r>
              <a:rPr lang="en-US" sz="1400" dirty="0">
                <a:latin typeface="Courier New" panose="02070309020205020404" pitchFamily="49" charset="0"/>
                <a:cs typeface="Courier New" panose="02070309020205020404" pitchFamily="49" charset="0"/>
              </a:rPr>
              <a:t># 776 ns top finished checking memory contents</a:t>
            </a:r>
          </a:p>
        </p:txBody>
      </p:sp>
      <p:sp>
        <p:nvSpPr>
          <p:cNvPr id="9" name="Footer Placeholder 8">
            <a:extLst>
              <a:ext uri="{FF2B5EF4-FFF2-40B4-BE49-F238E27FC236}">
                <a16:creationId xmlns:a16="http://schemas.microsoft.com/office/drawing/2014/main" id="{6A8F7501-E381-2E46-8C0F-13E1707B7AEE}"/>
              </a:ext>
            </a:extLst>
          </p:cNvPr>
          <p:cNvSpPr>
            <a:spLocks noGrp="1"/>
          </p:cNvSpPr>
          <p:nvPr>
            <p:ph type="ftr" sz="quarter" idx="3"/>
          </p:nvPr>
        </p:nvSpPr>
        <p:spPr/>
        <p:txBody>
          <a:bodyPr/>
          <a:lstStyle/>
          <a:p>
            <a:r>
              <a:rPr lang="en-US"/>
              <a:t>SS, Early SOC Performance Verification Using SystemC with MatchLib and Catapult HLS, May 2020</a:t>
            </a:r>
            <a:endParaRPr lang="en-US" dirty="0"/>
          </a:p>
        </p:txBody>
      </p:sp>
      <p:sp>
        <p:nvSpPr>
          <p:cNvPr id="10" name="Slide Number Placeholder 9">
            <a:extLst>
              <a:ext uri="{FF2B5EF4-FFF2-40B4-BE49-F238E27FC236}">
                <a16:creationId xmlns:a16="http://schemas.microsoft.com/office/drawing/2014/main" id="{EFFB119F-2F9A-0C4B-957A-4E14F416A884}"/>
              </a:ext>
            </a:extLst>
          </p:cNvPr>
          <p:cNvSpPr>
            <a:spLocks noGrp="1"/>
          </p:cNvSpPr>
          <p:nvPr>
            <p:ph type="sldNum" sz="quarter" idx="11"/>
          </p:nvPr>
        </p:nvSpPr>
        <p:spPr/>
        <p:txBody>
          <a:bodyPr/>
          <a:lstStyle/>
          <a:p>
            <a:fld id="{B8EE6C0D-8D49-4EF2-B5AB-91C9339EB8BA}" type="slidenum">
              <a:rPr lang="en-US" smtClean="0"/>
              <a:pPr/>
              <a:t>21</a:t>
            </a:fld>
            <a:endParaRPr lang="en-US" dirty="0"/>
          </a:p>
        </p:txBody>
      </p:sp>
      <p:sp>
        <p:nvSpPr>
          <p:cNvPr id="8" name="Rectangular Callout 7"/>
          <p:cNvSpPr/>
          <p:nvPr/>
        </p:nvSpPr>
        <p:spPr>
          <a:xfrm>
            <a:off x="2929763" y="5583869"/>
            <a:ext cx="5715000" cy="376691"/>
          </a:xfrm>
          <a:prstGeom prst="wedgeRectCallout">
            <a:avLst>
              <a:gd name="adj1" fmla="val 30771"/>
              <a:gd name="adj2" fmla="val -9489"/>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Two concurrent writes to RAM0 cause beat rate to be above two clock cycles.</a:t>
            </a:r>
          </a:p>
        </p:txBody>
      </p:sp>
      <p:cxnSp>
        <p:nvCxnSpPr>
          <p:cNvPr id="4" name="Straight Arrow Connector 3"/>
          <p:cNvCxnSpPr/>
          <p:nvPr/>
        </p:nvCxnSpPr>
        <p:spPr>
          <a:xfrm flipV="1">
            <a:off x="5131826" y="4857524"/>
            <a:ext cx="964175" cy="684877"/>
          </a:xfrm>
          <a:prstGeom prst="straightConnector1">
            <a:avLst/>
          </a:prstGeom>
          <a:noFill/>
          <a:ln w="19050" cap="flat" cmpd="sng" algn="ctr">
            <a:solidFill>
              <a:srgbClr val="C00000"/>
            </a:solidFill>
            <a:prstDash val="solid"/>
            <a:tailEnd type="triangle"/>
          </a:ln>
          <a:effectLst/>
        </p:spPr>
      </p:cxnSp>
      <p:cxnSp>
        <p:nvCxnSpPr>
          <p:cNvPr id="12" name="Straight Arrow Connector 11"/>
          <p:cNvCxnSpPr/>
          <p:nvPr/>
        </p:nvCxnSpPr>
        <p:spPr>
          <a:xfrm flipH="1" flipV="1">
            <a:off x="3337189" y="4795382"/>
            <a:ext cx="1764275" cy="747018"/>
          </a:xfrm>
          <a:prstGeom prst="straightConnector1">
            <a:avLst/>
          </a:prstGeom>
          <a:noFill/>
          <a:ln w="19050" cap="flat" cmpd="sng" algn="ctr">
            <a:solidFill>
              <a:srgbClr val="C00000"/>
            </a:solidFill>
            <a:prstDash val="solid"/>
            <a:tailEnd type="triangle"/>
          </a:ln>
          <a:effectLst/>
        </p:spPr>
      </p:cxnSp>
    </p:spTree>
    <p:extLst>
      <p:ext uri="{BB962C8B-B14F-4D97-AF65-F5344CB8AC3E}">
        <p14:creationId xmlns:p14="http://schemas.microsoft.com/office/powerpoint/2010/main" val="2297944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AXI4 Fabric Waveforms Before Catapult HLS –Test#1 (</a:t>
            </a:r>
            <a:r>
              <a:rPr lang="en-US" sz="2400" u="sng" dirty="0" err="1"/>
              <a:t>SystemC</a:t>
            </a:r>
            <a:r>
              <a:rPr lang="en-US" sz="2400" dirty="0"/>
              <a:t>)</a:t>
            </a:r>
          </a:p>
        </p:txBody>
      </p:sp>
      <p:pic>
        <p:nvPicPr>
          <p:cNvPr id="5" name="Picture 4"/>
          <p:cNvPicPr>
            <a:picLocks noChangeAspect="1"/>
          </p:cNvPicPr>
          <p:nvPr/>
        </p:nvPicPr>
        <p:blipFill>
          <a:blip r:embed="rId3"/>
          <a:stretch>
            <a:fillRect/>
          </a:stretch>
        </p:blipFill>
        <p:spPr>
          <a:xfrm>
            <a:off x="228600" y="1366838"/>
            <a:ext cx="11734800" cy="4124325"/>
          </a:xfrm>
          <a:prstGeom prst="rect">
            <a:avLst/>
          </a:prstGeom>
        </p:spPr>
      </p:pic>
      <p:cxnSp>
        <p:nvCxnSpPr>
          <p:cNvPr id="8" name="Straight Connector 7"/>
          <p:cNvCxnSpPr/>
          <p:nvPr/>
        </p:nvCxnSpPr>
        <p:spPr>
          <a:xfrm>
            <a:off x="7315200" y="1219200"/>
            <a:ext cx="0" cy="4419600"/>
          </a:xfrm>
          <a:prstGeom prst="line">
            <a:avLst/>
          </a:prstGeom>
          <a:noFill/>
          <a:ln w="19050" cap="flat" cmpd="sng" algn="ctr">
            <a:solidFill>
              <a:srgbClr val="FF0000"/>
            </a:solidFill>
            <a:prstDash val="solid"/>
            <a:tailEnd type="none"/>
          </a:ln>
          <a:effectLst/>
        </p:spPr>
      </p:cxnSp>
      <p:cxnSp>
        <p:nvCxnSpPr>
          <p:cNvPr id="9" name="Straight Connector 8"/>
          <p:cNvCxnSpPr/>
          <p:nvPr/>
        </p:nvCxnSpPr>
        <p:spPr>
          <a:xfrm>
            <a:off x="9906000" y="1219200"/>
            <a:ext cx="0" cy="4419600"/>
          </a:xfrm>
          <a:prstGeom prst="line">
            <a:avLst/>
          </a:prstGeom>
          <a:noFill/>
          <a:ln w="19050" cap="flat" cmpd="sng" algn="ctr">
            <a:solidFill>
              <a:srgbClr val="FF0000"/>
            </a:solidFill>
            <a:prstDash val="solid"/>
            <a:tailEnd type="none"/>
          </a:ln>
          <a:effectLst/>
        </p:spPr>
      </p:cxnSp>
      <p:cxnSp>
        <p:nvCxnSpPr>
          <p:cNvPr id="10" name="Straight Connector 9"/>
          <p:cNvCxnSpPr/>
          <p:nvPr/>
        </p:nvCxnSpPr>
        <p:spPr>
          <a:xfrm>
            <a:off x="10668000" y="1219200"/>
            <a:ext cx="0" cy="4419600"/>
          </a:xfrm>
          <a:prstGeom prst="line">
            <a:avLst/>
          </a:prstGeom>
          <a:noFill/>
          <a:ln w="19050" cap="flat" cmpd="sng" algn="ctr">
            <a:solidFill>
              <a:srgbClr val="FF0000"/>
            </a:solidFill>
            <a:prstDash val="solid"/>
            <a:tailEnd type="none"/>
          </a:ln>
          <a:effectLst/>
        </p:spPr>
      </p:cxnSp>
      <p:cxnSp>
        <p:nvCxnSpPr>
          <p:cNvPr id="11" name="Straight Connector 10"/>
          <p:cNvCxnSpPr/>
          <p:nvPr/>
        </p:nvCxnSpPr>
        <p:spPr>
          <a:xfrm>
            <a:off x="11277600" y="1219200"/>
            <a:ext cx="0" cy="4419600"/>
          </a:xfrm>
          <a:prstGeom prst="line">
            <a:avLst/>
          </a:prstGeom>
          <a:noFill/>
          <a:ln w="19050" cap="flat" cmpd="sng" algn="ctr">
            <a:solidFill>
              <a:srgbClr val="FF0000"/>
            </a:solidFill>
            <a:prstDash val="solid"/>
            <a:tailEnd type="none"/>
          </a:ln>
          <a:effectLst/>
        </p:spPr>
      </p:cxnSp>
      <p:sp>
        <p:nvSpPr>
          <p:cNvPr id="12" name="TextBox 11"/>
          <p:cNvSpPr txBox="1"/>
          <p:nvPr/>
        </p:nvSpPr>
        <p:spPr>
          <a:xfrm>
            <a:off x="5410095" y="5434176"/>
            <a:ext cx="1853634" cy="261610"/>
          </a:xfrm>
          <a:prstGeom prst="rect">
            <a:avLst/>
          </a:prstGeom>
          <a:noFill/>
        </p:spPr>
        <p:txBody>
          <a:bodyPr wrap="square" rtlCol="0">
            <a:spAutoFit/>
          </a:bodyPr>
          <a:lstStyle/>
          <a:p>
            <a:r>
              <a:rPr lang="en-US" sz="1100" dirty="0"/>
              <a:t>256 beats from r_master0</a:t>
            </a:r>
          </a:p>
        </p:txBody>
      </p:sp>
      <p:sp>
        <p:nvSpPr>
          <p:cNvPr id="13" name="TextBox 12"/>
          <p:cNvSpPr txBox="1"/>
          <p:nvPr/>
        </p:nvSpPr>
        <p:spPr>
          <a:xfrm>
            <a:off x="7683783" y="5451237"/>
            <a:ext cx="1853634" cy="261610"/>
          </a:xfrm>
          <a:prstGeom prst="rect">
            <a:avLst/>
          </a:prstGeom>
          <a:noFill/>
        </p:spPr>
        <p:txBody>
          <a:bodyPr wrap="square" rtlCol="0">
            <a:spAutoFit/>
          </a:bodyPr>
          <a:lstStyle/>
          <a:p>
            <a:r>
              <a:rPr lang="en-US" sz="1100" dirty="0"/>
              <a:t>256 beats from r_master1</a:t>
            </a:r>
          </a:p>
        </p:txBody>
      </p:sp>
      <p:sp>
        <p:nvSpPr>
          <p:cNvPr id="14" name="TextBox 13"/>
          <p:cNvSpPr txBox="1"/>
          <p:nvPr/>
        </p:nvSpPr>
        <p:spPr>
          <a:xfrm>
            <a:off x="9930243" y="5497897"/>
            <a:ext cx="787395" cy="577081"/>
          </a:xfrm>
          <a:prstGeom prst="rect">
            <a:avLst/>
          </a:prstGeom>
          <a:noFill/>
        </p:spPr>
        <p:txBody>
          <a:bodyPr wrap="none" rtlCol="0">
            <a:spAutoFit/>
          </a:bodyPr>
          <a:lstStyle/>
          <a:p>
            <a:r>
              <a:rPr lang="en-US" sz="1050" dirty="0"/>
              <a:t>64 beats</a:t>
            </a:r>
          </a:p>
          <a:p>
            <a:r>
              <a:rPr lang="en-US" sz="1050" dirty="0"/>
              <a:t>from</a:t>
            </a:r>
          </a:p>
          <a:p>
            <a:r>
              <a:rPr lang="en-US" sz="1050" dirty="0"/>
              <a:t>r_master0</a:t>
            </a:r>
          </a:p>
        </p:txBody>
      </p:sp>
      <p:sp>
        <p:nvSpPr>
          <p:cNvPr id="15" name="TextBox 14"/>
          <p:cNvSpPr txBox="1"/>
          <p:nvPr/>
        </p:nvSpPr>
        <p:spPr>
          <a:xfrm>
            <a:off x="10603922" y="5497896"/>
            <a:ext cx="787395" cy="577081"/>
          </a:xfrm>
          <a:prstGeom prst="rect">
            <a:avLst/>
          </a:prstGeom>
          <a:noFill/>
        </p:spPr>
        <p:txBody>
          <a:bodyPr wrap="none" rtlCol="0">
            <a:spAutoFit/>
          </a:bodyPr>
          <a:lstStyle/>
          <a:p>
            <a:r>
              <a:rPr lang="en-US" sz="1050" dirty="0"/>
              <a:t>64 beats</a:t>
            </a:r>
          </a:p>
          <a:p>
            <a:r>
              <a:rPr lang="en-US" sz="1050" dirty="0"/>
              <a:t>from</a:t>
            </a:r>
          </a:p>
          <a:p>
            <a:r>
              <a:rPr lang="en-US" sz="1050" dirty="0"/>
              <a:t>r_master1</a:t>
            </a:r>
          </a:p>
        </p:txBody>
      </p:sp>
      <p:cxnSp>
        <p:nvCxnSpPr>
          <p:cNvPr id="16" name="Straight Arrow Connector 15"/>
          <p:cNvCxnSpPr/>
          <p:nvPr/>
        </p:nvCxnSpPr>
        <p:spPr>
          <a:xfrm flipV="1">
            <a:off x="513356" y="4724400"/>
            <a:ext cx="4058644" cy="1100164"/>
          </a:xfrm>
          <a:prstGeom prst="straightConnector1">
            <a:avLst/>
          </a:prstGeom>
          <a:noFill/>
          <a:ln w="19050" cap="flat" cmpd="sng" algn="ctr">
            <a:solidFill>
              <a:srgbClr val="C00000"/>
            </a:solidFill>
            <a:prstDash val="solid"/>
            <a:tailEnd type="triangle"/>
          </a:ln>
          <a:effectLst/>
        </p:spPr>
      </p:cxnSp>
      <p:cxnSp>
        <p:nvCxnSpPr>
          <p:cNvPr id="17" name="Straight Arrow Connector 16"/>
          <p:cNvCxnSpPr/>
          <p:nvPr/>
        </p:nvCxnSpPr>
        <p:spPr>
          <a:xfrm flipV="1">
            <a:off x="6961080" y="5643370"/>
            <a:ext cx="2944921" cy="535565"/>
          </a:xfrm>
          <a:prstGeom prst="straightConnector1">
            <a:avLst/>
          </a:prstGeom>
          <a:noFill/>
          <a:ln w="19050" cap="flat" cmpd="sng" algn="ctr">
            <a:solidFill>
              <a:srgbClr val="C00000"/>
            </a:solidFill>
            <a:prstDash val="solid"/>
            <a:tailEnd type="triangle"/>
          </a:ln>
          <a:effectLst/>
        </p:spPr>
      </p:cxnSp>
      <p:cxnSp>
        <p:nvCxnSpPr>
          <p:cNvPr id="18" name="Straight Arrow Connector 17"/>
          <p:cNvCxnSpPr/>
          <p:nvPr/>
        </p:nvCxnSpPr>
        <p:spPr>
          <a:xfrm flipV="1">
            <a:off x="6961080" y="5673018"/>
            <a:ext cx="354121" cy="505917"/>
          </a:xfrm>
          <a:prstGeom prst="straightConnector1">
            <a:avLst/>
          </a:prstGeom>
          <a:noFill/>
          <a:ln w="19050" cap="flat" cmpd="sng" algn="ctr">
            <a:solidFill>
              <a:srgbClr val="C00000"/>
            </a:solidFill>
            <a:prstDash val="solid"/>
            <a:tailEnd type="triangle"/>
          </a:ln>
          <a:effectLst/>
        </p:spPr>
      </p:cxnSp>
      <p:sp>
        <p:nvSpPr>
          <p:cNvPr id="19" name="Rectangle 18"/>
          <p:cNvSpPr/>
          <p:nvPr/>
        </p:nvSpPr>
        <p:spPr>
          <a:xfrm>
            <a:off x="1676400" y="1828800"/>
            <a:ext cx="10058400"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20" name="Rectangle 19"/>
          <p:cNvSpPr/>
          <p:nvPr/>
        </p:nvSpPr>
        <p:spPr>
          <a:xfrm>
            <a:off x="1676400" y="3052082"/>
            <a:ext cx="10058400"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21" name="Rectangle 20"/>
          <p:cNvSpPr/>
          <p:nvPr/>
        </p:nvSpPr>
        <p:spPr>
          <a:xfrm>
            <a:off x="1676400" y="4549477"/>
            <a:ext cx="10058400"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23" name="Footer Placeholder 22">
            <a:extLst>
              <a:ext uri="{FF2B5EF4-FFF2-40B4-BE49-F238E27FC236}">
                <a16:creationId xmlns:a16="http://schemas.microsoft.com/office/drawing/2014/main" id="{65453209-E5CF-154D-844F-FEC735EB7BA0}"/>
              </a:ext>
            </a:extLst>
          </p:cNvPr>
          <p:cNvSpPr>
            <a:spLocks noGrp="1"/>
          </p:cNvSpPr>
          <p:nvPr>
            <p:ph type="ftr" sz="quarter" idx="3"/>
          </p:nvPr>
        </p:nvSpPr>
        <p:spPr/>
        <p:txBody>
          <a:bodyPr/>
          <a:lstStyle/>
          <a:p>
            <a:r>
              <a:rPr lang="en-US"/>
              <a:t>SS, Early SOC Performance Verification Using SystemC with MatchLib and Catapult HLS, May 2020</a:t>
            </a:r>
            <a:endParaRPr lang="en-US" dirty="0"/>
          </a:p>
        </p:txBody>
      </p:sp>
      <p:sp>
        <p:nvSpPr>
          <p:cNvPr id="24" name="Slide Number Placeholder 23">
            <a:extLst>
              <a:ext uri="{FF2B5EF4-FFF2-40B4-BE49-F238E27FC236}">
                <a16:creationId xmlns:a16="http://schemas.microsoft.com/office/drawing/2014/main" id="{8FE0D23C-FFA9-334D-A28C-8F9324083A88}"/>
              </a:ext>
            </a:extLst>
          </p:cNvPr>
          <p:cNvSpPr>
            <a:spLocks noGrp="1"/>
          </p:cNvSpPr>
          <p:nvPr>
            <p:ph type="sldNum" sz="quarter" idx="11"/>
          </p:nvPr>
        </p:nvSpPr>
        <p:spPr/>
        <p:txBody>
          <a:bodyPr/>
          <a:lstStyle/>
          <a:p>
            <a:fld id="{B8EE6C0D-8D49-4EF2-B5AB-91C9339EB8BA}" type="slidenum">
              <a:rPr lang="en-US" smtClean="0"/>
              <a:pPr/>
              <a:t>22</a:t>
            </a:fld>
            <a:endParaRPr lang="en-US" dirty="0"/>
          </a:p>
        </p:txBody>
      </p:sp>
      <p:sp>
        <p:nvSpPr>
          <p:cNvPr id="25" name="Rectangular Callout 24"/>
          <p:cNvSpPr/>
          <p:nvPr/>
        </p:nvSpPr>
        <p:spPr>
          <a:xfrm>
            <a:off x="686018" y="1751283"/>
            <a:ext cx="843490" cy="350490"/>
          </a:xfrm>
          <a:prstGeom prst="wedgeRectCallout">
            <a:avLst>
              <a:gd name="adj1" fmla="val 62500"/>
              <a:gd name="adj2" fmla="val -5232"/>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Master0 </a:t>
            </a:r>
          </a:p>
          <a:p>
            <a:pPr algn="ctr"/>
            <a:r>
              <a:rPr lang="en-US" sz="1100" kern="0" dirty="0">
                <a:solidFill>
                  <a:srgbClr val="FFFFFF"/>
                </a:solidFill>
                <a:latin typeface="Tahoma"/>
              </a:rPr>
              <a:t>Read Data</a:t>
            </a:r>
          </a:p>
        </p:txBody>
      </p:sp>
      <p:sp>
        <p:nvSpPr>
          <p:cNvPr id="26" name="Rectangular Callout 25"/>
          <p:cNvSpPr/>
          <p:nvPr/>
        </p:nvSpPr>
        <p:spPr>
          <a:xfrm>
            <a:off x="678838" y="3061499"/>
            <a:ext cx="843490" cy="350490"/>
          </a:xfrm>
          <a:prstGeom prst="wedgeRectCallout">
            <a:avLst>
              <a:gd name="adj1" fmla="val 64690"/>
              <a:gd name="adj2" fmla="val -15773"/>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Master1 </a:t>
            </a:r>
          </a:p>
          <a:p>
            <a:pPr algn="ctr"/>
            <a:r>
              <a:rPr lang="en-US" sz="1100" kern="0" dirty="0">
                <a:solidFill>
                  <a:srgbClr val="FFFFFF"/>
                </a:solidFill>
                <a:latin typeface="Tahoma"/>
              </a:rPr>
              <a:t>Read Data</a:t>
            </a:r>
          </a:p>
        </p:txBody>
      </p:sp>
      <p:sp>
        <p:nvSpPr>
          <p:cNvPr id="27" name="Rectangular Callout 26"/>
          <p:cNvSpPr/>
          <p:nvPr/>
        </p:nvSpPr>
        <p:spPr>
          <a:xfrm>
            <a:off x="707468" y="4475036"/>
            <a:ext cx="843490" cy="350490"/>
          </a:xfrm>
          <a:prstGeom prst="wedgeRectCallout">
            <a:avLst>
              <a:gd name="adj1" fmla="val 62500"/>
              <a:gd name="adj2" fmla="val -5232"/>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Master0 </a:t>
            </a:r>
          </a:p>
          <a:p>
            <a:pPr algn="ctr"/>
            <a:r>
              <a:rPr lang="en-US" sz="1100" kern="0" dirty="0">
                <a:solidFill>
                  <a:srgbClr val="FFFFFF"/>
                </a:solidFill>
                <a:latin typeface="Tahoma"/>
              </a:rPr>
              <a:t>Write Data</a:t>
            </a:r>
          </a:p>
        </p:txBody>
      </p:sp>
      <p:sp>
        <p:nvSpPr>
          <p:cNvPr id="28" name="Rectangular Callout 27"/>
          <p:cNvSpPr/>
          <p:nvPr/>
        </p:nvSpPr>
        <p:spPr>
          <a:xfrm>
            <a:off x="491281" y="5828444"/>
            <a:ext cx="4442761" cy="350490"/>
          </a:xfrm>
          <a:prstGeom prst="wedgeRectCallout">
            <a:avLst>
              <a:gd name="adj1" fmla="val 50201"/>
              <a:gd name="adj2" fmla="val -2051"/>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w_master0 fully utilized over 700 ns due to write contention</a:t>
            </a:r>
          </a:p>
        </p:txBody>
      </p:sp>
      <p:sp>
        <p:nvSpPr>
          <p:cNvPr id="29" name="Rectangular Callout 28"/>
          <p:cNvSpPr/>
          <p:nvPr/>
        </p:nvSpPr>
        <p:spPr>
          <a:xfrm>
            <a:off x="2909881" y="6229220"/>
            <a:ext cx="4442761" cy="350490"/>
          </a:xfrm>
          <a:prstGeom prst="wedgeRectCallout">
            <a:avLst>
              <a:gd name="adj1" fmla="val 50201"/>
              <a:gd name="adj2" fmla="val -2051"/>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r_master0 and r_master1 underutilized due to write contention</a:t>
            </a:r>
          </a:p>
        </p:txBody>
      </p:sp>
    </p:spTree>
    <p:extLst>
      <p:ext uri="{BB962C8B-B14F-4D97-AF65-F5344CB8AC3E}">
        <p14:creationId xmlns:p14="http://schemas.microsoft.com/office/powerpoint/2010/main" val="1859441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AXI4 Fabric Waveforms After Catapult HLS – Test #1 (</a:t>
            </a:r>
            <a:r>
              <a:rPr lang="en-US" sz="2400" u="sng" dirty="0"/>
              <a:t>Verilog</a:t>
            </a:r>
            <a:r>
              <a:rPr lang="en-US" sz="2400" dirty="0"/>
              <a:t>)</a:t>
            </a:r>
          </a:p>
        </p:txBody>
      </p:sp>
      <p:pic>
        <p:nvPicPr>
          <p:cNvPr id="6" name="Picture 5"/>
          <p:cNvPicPr>
            <a:picLocks noChangeAspect="1"/>
          </p:cNvPicPr>
          <p:nvPr/>
        </p:nvPicPr>
        <p:blipFill>
          <a:blip r:embed="rId3"/>
          <a:stretch>
            <a:fillRect/>
          </a:stretch>
        </p:blipFill>
        <p:spPr>
          <a:xfrm>
            <a:off x="1066800" y="1178161"/>
            <a:ext cx="9601200" cy="5449122"/>
          </a:xfrm>
          <a:prstGeom prst="rect">
            <a:avLst/>
          </a:prstGeom>
        </p:spPr>
      </p:pic>
      <p:sp>
        <p:nvSpPr>
          <p:cNvPr id="5" name="Rectangle 4"/>
          <p:cNvSpPr/>
          <p:nvPr/>
        </p:nvSpPr>
        <p:spPr>
          <a:xfrm>
            <a:off x="1162748" y="1828800"/>
            <a:ext cx="9352852"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7" name="Rectangle 6"/>
          <p:cNvSpPr/>
          <p:nvPr/>
        </p:nvSpPr>
        <p:spPr>
          <a:xfrm>
            <a:off x="1162748" y="2697499"/>
            <a:ext cx="9352852"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8" name="Rectangle 7"/>
          <p:cNvSpPr/>
          <p:nvPr/>
        </p:nvSpPr>
        <p:spPr>
          <a:xfrm>
            <a:off x="1162748" y="3902722"/>
            <a:ext cx="9352852" cy="224518"/>
          </a:xfrm>
          <a:prstGeom prst="rect">
            <a:avLst/>
          </a:prstGeom>
          <a:solidFill>
            <a:schemeClr val="bg1">
              <a:alpha val="7000"/>
            </a:schemeClr>
          </a:solidFill>
          <a:ln w="19050" cap="flat" cmpd="sng" algn="ctr">
            <a:solidFill>
              <a:srgbClr val="FF0000"/>
            </a:solidFill>
            <a:prstDash val="solid"/>
          </a:ln>
          <a:effectLst/>
        </p:spPr>
        <p:txBody>
          <a:bodyPr rtlCol="0" anchor="ctr"/>
          <a:lstStyle/>
          <a:p>
            <a:pPr algn="ctr"/>
            <a:endParaRPr lang="en-US" kern="0">
              <a:solidFill>
                <a:srgbClr val="FFFFFF"/>
              </a:solidFill>
              <a:latin typeface="Tahoma"/>
            </a:endParaRPr>
          </a:p>
        </p:txBody>
      </p:sp>
      <p:sp>
        <p:nvSpPr>
          <p:cNvPr id="12" name="Footer Placeholder 11">
            <a:extLst>
              <a:ext uri="{FF2B5EF4-FFF2-40B4-BE49-F238E27FC236}">
                <a16:creationId xmlns:a16="http://schemas.microsoft.com/office/drawing/2014/main" id="{BC28D3B5-7CAC-234F-B192-1C7409FD062F}"/>
              </a:ext>
            </a:extLst>
          </p:cNvPr>
          <p:cNvSpPr>
            <a:spLocks noGrp="1"/>
          </p:cNvSpPr>
          <p:nvPr>
            <p:ph type="ftr" sz="quarter" idx="3"/>
          </p:nvPr>
        </p:nvSpPr>
        <p:spPr/>
        <p:txBody>
          <a:bodyPr/>
          <a:lstStyle/>
          <a:p>
            <a:r>
              <a:rPr lang="en-US"/>
              <a:t>SS, Early SOC Performance Verification Using SystemC with MatchLib and Catapult HLS, May 2020</a:t>
            </a:r>
            <a:endParaRPr lang="en-US" dirty="0"/>
          </a:p>
        </p:txBody>
      </p:sp>
      <p:sp>
        <p:nvSpPr>
          <p:cNvPr id="13" name="Slide Number Placeholder 12">
            <a:extLst>
              <a:ext uri="{FF2B5EF4-FFF2-40B4-BE49-F238E27FC236}">
                <a16:creationId xmlns:a16="http://schemas.microsoft.com/office/drawing/2014/main" id="{AB04BB44-B0A2-9448-A99D-7320177794D8}"/>
              </a:ext>
            </a:extLst>
          </p:cNvPr>
          <p:cNvSpPr>
            <a:spLocks noGrp="1"/>
          </p:cNvSpPr>
          <p:nvPr>
            <p:ph type="sldNum" sz="quarter" idx="11"/>
          </p:nvPr>
        </p:nvSpPr>
        <p:spPr/>
        <p:txBody>
          <a:bodyPr/>
          <a:lstStyle/>
          <a:p>
            <a:fld id="{B8EE6C0D-8D49-4EF2-B5AB-91C9339EB8BA}" type="slidenum">
              <a:rPr lang="en-US" smtClean="0"/>
              <a:pPr/>
              <a:t>23</a:t>
            </a:fld>
            <a:endParaRPr lang="en-US" dirty="0"/>
          </a:p>
        </p:txBody>
      </p:sp>
      <p:sp>
        <p:nvSpPr>
          <p:cNvPr id="10" name="Rectangular Callout 9"/>
          <p:cNvSpPr/>
          <p:nvPr/>
        </p:nvSpPr>
        <p:spPr>
          <a:xfrm>
            <a:off x="167945" y="1543447"/>
            <a:ext cx="843490" cy="350490"/>
          </a:xfrm>
          <a:prstGeom prst="wedgeRectCallout">
            <a:avLst>
              <a:gd name="adj1" fmla="val 61405"/>
              <a:gd name="adj2" fmla="val 52744"/>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Master0 </a:t>
            </a:r>
          </a:p>
          <a:p>
            <a:pPr algn="ctr"/>
            <a:r>
              <a:rPr lang="en-US" sz="1100" kern="0" dirty="0">
                <a:solidFill>
                  <a:srgbClr val="FFFFFF"/>
                </a:solidFill>
                <a:latin typeface="Tahoma"/>
              </a:rPr>
              <a:t>Read Data</a:t>
            </a:r>
          </a:p>
        </p:txBody>
      </p:sp>
      <p:sp>
        <p:nvSpPr>
          <p:cNvPr id="11" name="Rectangular Callout 10"/>
          <p:cNvSpPr/>
          <p:nvPr/>
        </p:nvSpPr>
        <p:spPr>
          <a:xfrm>
            <a:off x="160765" y="2853663"/>
            <a:ext cx="843490" cy="350490"/>
          </a:xfrm>
          <a:prstGeom prst="wedgeRectCallout">
            <a:avLst>
              <a:gd name="adj1" fmla="val 63595"/>
              <a:gd name="adj2" fmla="val -52667"/>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Master0 </a:t>
            </a:r>
          </a:p>
          <a:p>
            <a:pPr algn="ctr"/>
            <a:r>
              <a:rPr lang="en-US" sz="1100" kern="0" dirty="0">
                <a:solidFill>
                  <a:srgbClr val="FFFFFF"/>
                </a:solidFill>
                <a:latin typeface="Tahoma"/>
              </a:rPr>
              <a:t>Write Data</a:t>
            </a:r>
          </a:p>
        </p:txBody>
      </p:sp>
      <p:sp>
        <p:nvSpPr>
          <p:cNvPr id="14" name="Rectangular Callout 13"/>
          <p:cNvSpPr/>
          <p:nvPr/>
        </p:nvSpPr>
        <p:spPr>
          <a:xfrm>
            <a:off x="167945" y="3776750"/>
            <a:ext cx="843490" cy="350490"/>
          </a:xfrm>
          <a:prstGeom prst="wedgeRectCallout">
            <a:avLst>
              <a:gd name="adj1" fmla="val 62500"/>
              <a:gd name="adj2" fmla="val -5232"/>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Master1</a:t>
            </a:r>
          </a:p>
          <a:p>
            <a:pPr algn="ctr"/>
            <a:r>
              <a:rPr lang="en-US" sz="1100" kern="0" dirty="0">
                <a:solidFill>
                  <a:srgbClr val="FFFFFF"/>
                </a:solidFill>
                <a:latin typeface="Tahoma"/>
              </a:rPr>
              <a:t>Read Data</a:t>
            </a:r>
          </a:p>
        </p:txBody>
      </p:sp>
      <p:sp>
        <p:nvSpPr>
          <p:cNvPr id="15" name="Rectangular Callout 14"/>
          <p:cNvSpPr/>
          <p:nvPr/>
        </p:nvSpPr>
        <p:spPr>
          <a:xfrm>
            <a:off x="76200" y="4699837"/>
            <a:ext cx="990600" cy="762000"/>
          </a:xfrm>
          <a:prstGeom prst="wedgeRectCallout">
            <a:avLst>
              <a:gd name="adj1" fmla="val 49507"/>
              <a:gd name="adj2" fmla="val 11768"/>
            </a:avLst>
          </a:prstGeom>
          <a:solidFill>
            <a:srgbClr val="C00000"/>
          </a:solidFill>
          <a:ln w="9525" cap="flat" cmpd="sng" algn="ctr">
            <a:solidFill>
              <a:schemeClr val="bg1"/>
            </a:solidFill>
            <a:prstDash val="solid"/>
          </a:ln>
          <a:effectLst/>
        </p:spPr>
        <p:txBody>
          <a:bodyPr rtlCol="0" anchor="ctr"/>
          <a:lstStyle/>
          <a:p>
            <a:pPr algn="ctr"/>
            <a:r>
              <a:rPr lang="en-US" sz="1100" kern="0" dirty="0">
                <a:solidFill>
                  <a:srgbClr val="FFFFFF"/>
                </a:solidFill>
                <a:latin typeface="Tahoma"/>
              </a:rPr>
              <a:t>Throughput in RTL Matches </a:t>
            </a:r>
            <a:r>
              <a:rPr lang="en-US" sz="1100" kern="0" dirty="0" err="1">
                <a:solidFill>
                  <a:srgbClr val="FFFFFF"/>
                </a:solidFill>
                <a:latin typeface="Tahoma"/>
              </a:rPr>
              <a:t>SystemC</a:t>
            </a:r>
            <a:endParaRPr lang="en-US" sz="1100" kern="0" dirty="0">
              <a:solidFill>
                <a:srgbClr val="FFFFFF"/>
              </a:solidFill>
              <a:latin typeface="Tahoma"/>
            </a:endParaRPr>
          </a:p>
        </p:txBody>
      </p:sp>
    </p:spTree>
    <p:extLst>
      <p:ext uri="{BB962C8B-B14F-4D97-AF65-F5344CB8AC3E}">
        <p14:creationId xmlns:p14="http://schemas.microsoft.com/office/powerpoint/2010/main" val="27743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Key Observations</a:t>
            </a:r>
          </a:p>
        </p:txBody>
      </p:sp>
      <p:sp>
        <p:nvSpPr>
          <p:cNvPr id="3" name="Content Placeholder 2"/>
          <p:cNvSpPr>
            <a:spLocks noGrp="1"/>
          </p:cNvSpPr>
          <p:nvPr>
            <p:ph idx="1"/>
          </p:nvPr>
        </p:nvSpPr>
        <p:spPr>
          <a:xfrm>
            <a:off x="411161" y="1414800"/>
            <a:ext cx="11224112" cy="4536000"/>
          </a:xfrm>
        </p:spPr>
        <p:txBody>
          <a:bodyPr/>
          <a:lstStyle/>
          <a:p>
            <a:pPr marL="522900" lvl="1" indent="-342900">
              <a:lnSpc>
                <a:spcPct val="120000"/>
              </a:lnSpc>
            </a:pPr>
            <a:r>
              <a:rPr lang="en-US" sz="2200" dirty="0"/>
              <a:t>“Throughput accuracy” of </a:t>
            </a:r>
            <a:r>
              <a:rPr lang="en-US" sz="2200" dirty="0" err="1"/>
              <a:t>Matchlib</a:t>
            </a:r>
            <a:r>
              <a:rPr lang="en-US" sz="2200" dirty="0"/>
              <a:t> pre-HLS models is generally retained even as you scale up size of systems.</a:t>
            </a:r>
          </a:p>
          <a:p>
            <a:pPr marL="522900" lvl="1" indent="-342900">
              <a:lnSpc>
                <a:spcPct val="120000"/>
              </a:lnSpc>
            </a:pPr>
            <a:r>
              <a:rPr lang="en-US" sz="2200" dirty="0"/>
              <a:t>Ability to view, analyze, and debug time-based behaviors and waveforms in pre-HLS models is very valuable to:</a:t>
            </a:r>
          </a:p>
          <a:p>
            <a:pPr marL="702900" lvl="2" indent="-342900">
              <a:lnSpc>
                <a:spcPct val="120000"/>
              </a:lnSpc>
            </a:pPr>
            <a:r>
              <a:rPr lang="en-US" sz="2000" dirty="0"/>
              <a:t>HW architects</a:t>
            </a:r>
          </a:p>
          <a:p>
            <a:pPr marL="702900" lvl="2" indent="-342900">
              <a:lnSpc>
                <a:spcPct val="120000"/>
              </a:lnSpc>
            </a:pPr>
            <a:r>
              <a:rPr lang="en-US" sz="2000"/>
              <a:t>HLS engineers</a:t>
            </a:r>
            <a:endParaRPr lang="en-US" sz="2000" dirty="0"/>
          </a:p>
          <a:p>
            <a:pPr marL="702900" lvl="2" indent="-342900">
              <a:lnSpc>
                <a:spcPct val="120000"/>
              </a:lnSpc>
            </a:pPr>
            <a:r>
              <a:rPr lang="en-US" sz="2000" dirty="0"/>
              <a:t>DV engineers</a:t>
            </a:r>
          </a:p>
          <a:p>
            <a:pPr marL="702900" lvl="2" indent="-342900">
              <a:lnSpc>
                <a:spcPct val="120000"/>
              </a:lnSpc>
            </a:pPr>
            <a:r>
              <a:rPr lang="en-US" sz="2000" dirty="0"/>
              <a:t>RTL designers on project who will “never touch” HLS or C++/SC models.</a:t>
            </a:r>
          </a:p>
        </p:txBody>
      </p:sp>
      <p:sp>
        <p:nvSpPr>
          <p:cNvPr id="4" name="Slide Number Placeholder 3"/>
          <p:cNvSpPr>
            <a:spLocks noGrp="1"/>
          </p:cNvSpPr>
          <p:nvPr>
            <p:ph type="sldNum" sz="quarter" idx="11"/>
          </p:nvPr>
        </p:nvSpPr>
        <p:spPr/>
        <p:txBody>
          <a:bodyPr/>
          <a:lstStyle/>
          <a:p>
            <a:fld id="{B8EE6C0D-8D49-4EF2-B5AB-91C9339EB8BA}" type="slidenum">
              <a:rPr lang="en-US" smtClean="0"/>
              <a:pPr/>
              <a:t>24</a:t>
            </a:fld>
            <a:endParaRPr lang="en-US" dirty="0"/>
          </a:p>
        </p:txBody>
      </p:sp>
    </p:spTree>
    <p:extLst>
      <p:ext uri="{BB962C8B-B14F-4D97-AF65-F5344CB8AC3E}">
        <p14:creationId xmlns:p14="http://schemas.microsoft.com/office/powerpoint/2010/main" val="3499949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Matchlib</a:t>
            </a:r>
            <a:r>
              <a:rPr lang="en-US" sz="3200" dirty="0"/>
              <a:t> “throughput accuracy” is high for:</a:t>
            </a:r>
          </a:p>
        </p:txBody>
      </p:sp>
      <p:sp>
        <p:nvSpPr>
          <p:cNvPr id="3" name="Content Placeholder 2"/>
          <p:cNvSpPr>
            <a:spLocks noGrp="1"/>
          </p:cNvSpPr>
          <p:nvPr>
            <p:ph idx="1"/>
          </p:nvPr>
        </p:nvSpPr>
        <p:spPr>
          <a:xfrm>
            <a:off x="411161" y="1414800"/>
            <a:ext cx="11224112" cy="4536000"/>
          </a:xfrm>
        </p:spPr>
        <p:txBody>
          <a:bodyPr/>
          <a:lstStyle/>
          <a:p>
            <a:pPr marL="522900" lvl="1" indent="-342900">
              <a:lnSpc>
                <a:spcPct val="120000"/>
              </a:lnSpc>
            </a:pPr>
            <a:r>
              <a:rPr lang="en-US" dirty="0"/>
              <a:t>Feedforward data streams</a:t>
            </a:r>
          </a:p>
          <a:p>
            <a:pPr marL="522900" lvl="1" indent="-342900">
              <a:lnSpc>
                <a:spcPct val="120000"/>
              </a:lnSpc>
            </a:pPr>
            <a:r>
              <a:rPr lang="en-US" dirty="0"/>
              <a:t>Feedback data streams</a:t>
            </a:r>
          </a:p>
          <a:p>
            <a:pPr marL="522900" lvl="1" indent="-342900">
              <a:lnSpc>
                <a:spcPct val="120000"/>
              </a:lnSpc>
            </a:pPr>
            <a:r>
              <a:rPr lang="en-US" dirty="0"/>
              <a:t>Systems with multiple clocks and multiple data stream rates</a:t>
            </a:r>
          </a:p>
          <a:p>
            <a:pPr marL="522900" lvl="1" indent="-342900">
              <a:lnSpc>
                <a:spcPct val="120000"/>
              </a:lnSpc>
            </a:pPr>
            <a:r>
              <a:rPr lang="en-US" sz="2000" dirty="0"/>
              <a:t>Divergent data streams</a:t>
            </a:r>
          </a:p>
          <a:p>
            <a:pPr marL="522900" lvl="1" indent="-342900">
              <a:lnSpc>
                <a:spcPct val="120000"/>
              </a:lnSpc>
            </a:pPr>
            <a:r>
              <a:rPr lang="en-US" sz="2000" dirty="0"/>
              <a:t>A</a:t>
            </a:r>
            <a:r>
              <a:rPr lang="en-US" dirty="0"/>
              <a:t>rbitration of data streams (for any reasonably fair arbitration scheme)</a:t>
            </a:r>
          </a:p>
          <a:p>
            <a:pPr marL="702900" lvl="2" indent="-342900">
              <a:lnSpc>
                <a:spcPct val="120000"/>
              </a:lnSpc>
            </a:pPr>
            <a:r>
              <a:rPr lang="en-US" dirty="0"/>
              <a:t>e.g. round robin</a:t>
            </a:r>
          </a:p>
        </p:txBody>
      </p:sp>
      <p:sp>
        <p:nvSpPr>
          <p:cNvPr id="4" name="Slide Number Placeholder 3"/>
          <p:cNvSpPr>
            <a:spLocks noGrp="1"/>
          </p:cNvSpPr>
          <p:nvPr>
            <p:ph type="sldNum" sz="quarter" idx="11"/>
          </p:nvPr>
        </p:nvSpPr>
        <p:spPr/>
        <p:txBody>
          <a:bodyPr/>
          <a:lstStyle/>
          <a:p>
            <a:fld id="{B8EE6C0D-8D49-4EF2-B5AB-91C9339EB8BA}" type="slidenum">
              <a:rPr lang="en-US" smtClean="0"/>
              <a:pPr/>
              <a:t>25</a:t>
            </a:fld>
            <a:endParaRPr lang="en-US" dirty="0"/>
          </a:p>
        </p:txBody>
      </p:sp>
    </p:spTree>
    <p:extLst>
      <p:ext uri="{BB962C8B-B14F-4D97-AF65-F5344CB8AC3E}">
        <p14:creationId xmlns:p14="http://schemas.microsoft.com/office/powerpoint/2010/main" val="3620099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Design aspects which require extra handling:</a:t>
            </a:r>
          </a:p>
        </p:txBody>
      </p:sp>
      <p:sp>
        <p:nvSpPr>
          <p:cNvPr id="3" name="Content Placeholder 2"/>
          <p:cNvSpPr>
            <a:spLocks noGrp="1"/>
          </p:cNvSpPr>
          <p:nvPr>
            <p:ph idx="1"/>
          </p:nvPr>
        </p:nvSpPr>
        <p:spPr>
          <a:xfrm>
            <a:off x="411161" y="1414800"/>
            <a:ext cx="7006676" cy="4536000"/>
          </a:xfrm>
        </p:spPr>
        <p:txBody>
          <a:bodyPr>
            <a:normAutofit fontScale="92500"/>
          </a:bodyPr>
          <a:lstStyle/>
          <a:p>
            <a:pPr marL="522900" lvl="1" indent="-342900">
              <a:lnSpc>
                <a:spcPct val="120000"/>
              </a:lnSpc>
            </a:pPr>
            <a:r>
              <a:rPr lang="en-US" dirty="0"/>
              <a:t>If II != 1, then need to manually insert waits into pre-HLS model to account for this.</a:t>
            </a:r>
          </a:p>
          <a:p>
            <a:pPr marL="522900" lvl="1" indent="-342900">
              <a:lnSpc>
                <a:spcPct val="120000"/>
              </a:lnSpc>
            </a:pPr>
            <a:r>
              <a:rPr lang="en-US" dirty="0"/>
              <a:t>Currently memory accesses for both internal and external memories are not accounted for in </a:t>
            </a:r>
            <a:r>
              <a:rPr lang="en-US" dirty="0" err="1"/>
              <a:t>Matchlib</a:t>
            </a:r>
            <a:r>
              <a:rPr lang="en-US" dirty="0"/>
              <a:t> timing</a:t>
            </a:r>
          </a:p>
          <a:p>
            <a:pPr marL="702900" lvl="2" indent="-342900">
              <a:lnSpc>
                <a:spcPct val="120000"/>
              </a:lnSpc>
            </a:pPr>
            <a:r>
              <a:rPr lang="en-US" dirty="0"/>
              <a:t>In other words, </a:t>
            </a:r>
            <a:r>
              <a:rPr lang="en-US" dirty="0" err="1"/>
              <a:t>Matchlib</a:t>
            </a:r>
            <a:r>
              <a:rPr lang="en-US" dirty="0"/>
              <a:t> currently assumes that low level memory accesses themselves are not primary bottlenecks.</a:t>
            </a:r>
          </a:p>
          <a:p>
            <a:pPr marL="702900" lvl="2" indent="-342900">
              <a:lnSpc>
                <a:spcPct val="120000"/>
              </a:lnSpc>
            </a:pPr>
            <a:r>
              <a:rPr lang="en-US" dirty="0"/>
              <a:t>If they are, then that should be explicitly modeled using Push/Pop or wait() statements.</a:t>
            </a:r>
          </a:p>
          <a:p>
            <a:pPr marL="702900" lvl="2" indent="-342900">
              <a:lnSpc>
                <a:spcPct val="120000"/>
              </a:lnSpc>
            </a:pPr>
            <a:r>
              <a:rPr lang="en-US" dirty="0"/>
              <a:t>This may be improved in a future release.</a:t>
            </a:r>
          </a:p>
          <a:p>
            <a:pPr marL="522900" lvl="1" indent="-342900">
              <a:lnSpc>
                <a:spcPct val="120000"/>
              </a:lnSpc>
            </a:pPr>
            <a:r>
              <a:rPr lang="en-US" dirty="0"/>
              <a:t>As mentioned earlier, if you use </a:t>
            </a:r>
            <a:r>
              <a:rPr lang="en-US" dirty="0" err="1"/>
              <a:t>PushNB</a:t>
            </a:r>
            <a:r>
              <a:rPr lang="en-US" dirty="0"/>
              <a:t>/</a:t>
            </a:r>
            <a:r>
              <a:rPr lang="en-US" dirty="0" err="1"/>
              <a:t>PopNB</a:t>
            </a:r>
            <a:r>
              <a:rPr lang="en-US" dirty="0"/>
              <a:t> in your DUT or TB, you may introduce timing dependent behavior that can cause pre-HLS vs post-HLS mismatches.</a:t>
            </a:r>
          </a:p>
          <a:p>
            <a:pPr marL="702900" lvl="2" indent="-342900">
              <a:lnSpc>
                <a:spcPct val="120000"/>
              </a:lnSpc>
            </a:pPr>
            <a:r>
              <a:rPr lang="en-US" dirty="0"/>
              <a:t>But </a:t>
            </a:r>
            <a:r>
              <a:rPr lang="en-US" dirty="0" err="1"/>
              <a:t>PushNB</a:t>
            </a:r>
            <a:r>
              <a:rPr lang="en-US" dirty="0"/>
              <a:t>/</a:t>
            </a:r>
            <a:r>
              <a:rPr lang="en-US" dirty="0" err="1"/>
              <a:t>PopNB</a:t>
            </a:r>
            <a:r>
              <a:rPr lang="en-US" dirty="0"/>
              <a:t> do not introduce timing inaccuracies per se.</a:t>
            </a:r>
          </a:p>
        </p:txBody>
      </p:sp>
      <p:sp>
        <p:nvSpPr>
          <p:cNvPr id="4" name="Slide Number Placeholder 3"/>
          <p:cNvSpPr>
            <a:spLocks noGrp="1"/>
          </p:cNvSpPr>
          <p:nvPr>
            <p:ph type="sldNum" sz="quarter" idx="11"/>
          </p:nvPr>
        </p:nvSpPr>
        <p:spPr/>
        <p:txBody>
          <a:bodyPr/>
          <a:lstStyle/>
          <a:p>
            <a:fld id="{B8EE6C0D-8D49-4EF2-B5AB-91C9339EB8BA}" type="slidenum">
              <a:rPr lang="en-US" smtClean="0"/>
              <a:pPr/>
              <a:t>26</a:t>
            </a:fld>
            <a:endParaRPr lang="en-US" dirty="0"/>
          </a:p>
        </p:txBody>
      </p:sp>
      <p:pic>
        <p:nvPicPr>
          <p:cNvPr id="6" name="Picture 5">
            <a:extLst>
              <a:ext uri="{FF2B5EF4-FFF2-40B4-BE49-F238E27FC236}">
                <a16:creationId xmlns:a16="http://schemas.microsoft.com/office/drawing/2014/main" id="{0385CFA7-AA6C-4AF5-9777-765C8B3F76F6}"/>
              </a:ext>
            </a:extLst>
          </p:cNvPr>
          <p:cNvPicPr>
            <a:picLocks noChangeAspect="1"/>
          </p:cNvPicPr>
          <p:nvPr/>
        </p:nvPicPr>
        <p:blipFill>
          <a:blip r:embed="rId2"/>
          <a:stretch>
            <a:fillRect/>
          </a:stretch>
        </p:blipFill>
        <p:spPr>
          <a:xfrm>
            <a:off x="7837422" y="1414800"/>
            <a:ext cx="3533775" cy="2952750"/>
          </a:xfrm>
          <a:prstGeom prst="rect">
            <a:avLst/>
          </a:prstGeom>
        </p:spPr>
      </p:pic>
    </p:spTree>
    <p:extLst>
      <p:ext uri="{BB962C8B-B14F-4D97-AF65-F5344CB8AC3E}">
        <p14:creationId xmlns:p14="http://schemas.microsoft.com/office/powerpoint/2010/main" val="1756191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How Catapult changes latency and capacity of design…</a:t>
            </a:r>
          </a:p>
        </p:txBody>
      </p:sp>
      <p:sp>
        <p:nvSpPr>
          <p:cNvPr id="3" name="Content Placeholder 2"/>
          <p:cNvSpPr>
            <a:spLocks noGrp="1"/>
          </p:cNvSpPr>
          <p:nvPr>
            <p:ph idx="1"/>
          </p:nvPr>
        </p:nvSpPr>
        <p:spPr>
          <a:xfrm>
            <a:off x="411161" y="1414800"/>
            <a:ext cx="11224112" cy="4536000"/>
          </a:xfrm>
        </p:spPr>
        <p:txBody>
          <a:bodyPr/>
          <a:lstStyle/>
          <a:p>
            <a:pPr marL="522900" lvl="1" indent="-342900">
              <a:lnSpc>
                <a:spcPct val="120000"/>
              </a:lnSpc>
            </a:pPr>
            <a:r>
              <a:rPr lang="en-US" dirty="0"/>
              <a:t>When Catapult synthesizes processes/blocks it typically adds latency</a:t>
            </a:r>
          </a:p>
          <a:p>
            <a:pPr marL="702900" lvl="2" indent="-342900">
              <a:lnSpc>
                <a:spcPct val="120000"/>
              </a:lnSpc>
            </a:pPr>
            <a:r>
              <a:rPr lang="en-US" dirty="0"/>
              <a:t>In other words, post-HLS model will usually have higher latency than pre-HLS model.</a:t>
            </a:r>
          </a:p>
          <a:p>
            <a:pPr marL="522900" lvl="1" indent="-342900">
              <a:lnSpc>
                <a:spcPct val="120000"/>
              </a:lnSpc>
            </a:pPr>
            <a:r>
              <a:rPr lang="en-US" dirty="0"/>
              <a:t>If loop pipelining is used, then it typically also adds capacity.</a:t>
            </a:r>
          </a:p>
          <a:p>
            <a:pPr marL="702900" lvl="2" indent="-342900">
              <a:lnSpc>
                <a:spcPct val="120000"/>
              </a:lnSpc>
            </a:pPr>
            <a:r>
              <a:rPr lang="en-US" dirty="0"/>
              <a:t>In effect, the HW pipeline is like a HW </a:t>
            </a:r>
            <a:r>
              <a:rPr lang="en-US" dirty="0" err="1"/>
              <a:t>fifo</a:t>
            </a:r>
            <a:r>
              <a:rPr lang="en-US" dirty="0"/>
              <a:t> with the functionality “folded in”.</a:t>
            </a:r>
          </a:p>
          <a:p>
            <a:pPr marL="702900" lvl="2" indent="-342900">
              <a:lnSpc>
                <a:spcPct val="120000"/>
              </a:lnSpc>
            </a:pPr>
            <a:r>
              <a:rPr lang="en-US" dirty="0"/>
              <a:t>The HW pipeline acts very much like a HW </a:t>
            </a:r>
            <a:r>
              <a:rPr lang="en-US" dirty="0" err="1"/>
              <a:t>fifo</a:t>
            </a:r>
            <a:r>
              <a:rPr lang="en-US" dirty="0"/>
              <a:t>, especially if </a:t>
            </a:r>
            <a:r>
              <a:rPr lang="en-US" dirty="0" err="1"/>
              <a:t>stall_mode</a:t>
            </a:r>
            <a:r>
              <a:rPr lang="en-US" dirty="0"/>
              <a:t>=flush.</a:t>
            </a:r>
          </a:p>
          <a:p>
            <a:pPr marL="522900" lvl="1" indent="-342900">
              <a:lnSpc>
                <a:spcPct val="120000"/>
              </a:lnSpc>
            </a:pPr>
            <a:r>
              <a:rPr lang="en-US" dirty="0"/>
              <a:t>If </a:t>
            </a:r>
            <a:r>
              <a:rPr lang="en-US" dirty="0" err="1"/>
              <a:t>coupled_io_mode</a:t>
            </a:r>
            <a:r>
              <a:rPr lang="en-US" dirty="0"/>
              <a:t>=true is used, then this removes a small amount of capacity and elasticity as compared to pre-HLS model.</a:t>
            </a:r>
          </a:p>
          <a:p>
            <a:pPr marL="522900" lvl="1" indent="-342900">
              <a:lnSpc>
                <a:spcPct val="120000"/>
              </a:lnSpc>
            </a:pPr>
            <a:r>
              <a:rPr lang="en-US" dirty="0" err="1"/>
              <a:t>Matchlib</a:t>
            </a:r>
            <a:r>
              <a:rPr lang="en-US" dirty="0"/>
              <a:t> supports a “latency and capacity” back-annotation feature to easily back-annotate post-HLS values back into pre-HLS model.</a:t>
            </a:r>
          </a:p>
          <a:p>
            <a:pPr marL="702900" lvl="2" indent="-342900">
              <a:lnSpc>
                <a:spcPct val="120000"/>
              </a:lnSpc>
            </a:pPr>
            <a:r>
              <a:rPr lang="en-US" dirty="0"/>
              <a:t>This increases accuracy significantly of the pre-HLS sim versus the post-HLS sim.</a:t>
            </a:r>
          </a:p>
          <a:p>
            <a:pPr marL="702900" lvl="2" indent="-342900">
              <a:lnSpc>
                <a:spcPct val="120000"/>
              </a:lnSpc>
            </a:pPr>
            <a:r>
              <a:rPr lang="en-US" dirty="0"/>
              <a:t>However, you should still not expect exact matches in timing behavior.</a:t>
            </a:r>
          </a:p>
          <a:p>
            <a:pPr marL="702900" lvl="2" indent="-342900">
              <a:lnSpc>
                <a:spcPct val="120000"/>
              </a:lnSpc>
            </a:pPr>
            <a:endParaRPr lang="en-US" dirty="0"/>
          </a:p>
        </p:txBody>
      </p:sp>
      <p:sp>
        <p:nvSpPr>
          <p:cNvPr id="4" name="Slide Number Placeholder 3"/>
          <p:cNvSpPr>
            <a:spLocks noGrp="1"/>
          </p:cNvSpPr>
          <p:nvPr>
            <p:ph type="sldNum" sz="quarter" idx="11"/>
          </p:nvPr>
        </p:nvSpPr>
        <p:spPr/>
        <p:txBody>
          <a:bodyPr/>
          <a:lstStyle/>
          <a:p>
            <a:fld id="{B8EE6C0D-8D49-4EF2-B5AB-91C9339EB8BA}" type="slidenum">
              <a:rPr lang="en-US" smtClean="0"/>
              <a:pPr/>
              <a:t>27</a:t>
            </a:fld>
            <a:endParaRPr lang="en-US" dirty="0"/>
          </a:p>
        </p:txBody>
      </p:sp>
    </p:spTree>
    <p:extLst>
      <p:ext uri="{BB962C8B-B14F-4D97-AF65-F5344CB8AC3E}">
        <p14:creationId xmlns:p14="http://schemas.microsoft.com/office/powerpoint/2010/main" val="3303216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00" y="478800"/>
            <a:ext cx="11312677" cy="576000"/>
          </a:xfrm>
        </p:spPr>
        <p:txBody>
          <a:bodyPr anchor="b">
            <a:normAutofit/>
          </a:bodyPr>
          <a:lstStyle/>
          <a:p>
            <a:r>
              <a:rPr lang="en-US" dirty="0"/>
              <a:t>Stuttering Design Example (72* : bagel shop example)</a:t>
            </a:r>
          </a:p>
        </p:txBody>
      </p:sp>
      <p:sp>
        <p:nvSpPr>
          <p:cNvPr id="13" name="Content Placeholder 2">
            <a:extLst>
              <a:ext uri="{FF2B5EF4-FFF2-40B4-BE49-F238E27FC236}">
                <a16:creationId xmlns:a16="http://schemas.microsoft.com/office/drawing/2014/main" id="{A59CB48C-3C6F-4D4F-A614-6B34A17DD2C8}"/>
              </a:ext>
            </a:extLst>
          </p:cNvPr>
          <p:cNvSpPr>
            <a:spLocks noGrp="1"/>
          </p:cNvSpPr>
          <p:nvPr>
            <p:ph sz="half" idx="1"/>
          </p:nvPr>
        </p:nvSpPr>
        <p:spPr>
          <a:xfrm>
            <a:off x="410400" y="1306800"/>
            <a:ext cx="5470526" cy="4752000"/>
          </a:xfrm>
        </p:spPr>
        <p:txBody>
          <a:bodyPr/>
          <a:lstStyle/>
          <a:p>
            <a:pPr marL="522900" lvl="1" indent="-342900">
              <a:lnSpc>
                <a:spcPct val="120000"/>
              </a:lnSpc>
            </a:pPr>
            <a:r>
              <a:rPr lang="en-US" dirty="0"/>
              <a:t>II=1 for all blocks</a:t>
            </a:r>
          </a:p>
          <a:p>
            <a:pPr marL="522900" lvl="1" indent="-342900">
              <a:lnSpc>
                <a:spcPct val="120000"/>
              </a:lnSpc>
            </a:pPr>
            <a:r>
              <a:rPr lang="en-US" dirty="0"/>
              <a:t>Latency of b0 is 1 pre-HLS (by default)</a:t>
            </a:r>
          </a:p>
          <a:p>
            <a:pPr marL="522900" lvl="1" indent="-342900">
              <a:lnSpc>
                <a:spcPct val="120000"/>
              </a:lnSpc>
            </a:pPr>
            <a:r>
              <a:rPr lang="en-US" dirty="0"/>
              <a:t>Latency of b0 is 7 post-HLS</a:t>
            </a:r>
          </a:p>
          <a:p>
            <a:pPr marL="522900" lvl="1" indent="-342900">
              <a:lnSpc>
                <a:spcPct val="120000"/>
              </a:lnSpc>
            </a:pPr>
            <a:r>
              <a:rPr lang="en-US" dirty="0"/>
              <a:t>Post-HLS waveforms below show stuttering due to reconverging data streams with unbalanced latencies and capacities.</a:t>
            </a:r>
          </a:p>
          <a:p>
            <a:endParaRPr lang="en-US" dirty="0"/>
          </a:p>
        </p:txBody>
      </p:sp>
      <p:pic>
        <p:nvPicPr>
          <p:cNvPr id="8" name="Content Placeholder 7">
            <a:extLst>
              <a:ext uri="{FF2B5EF4-FFF2-40B4-BE49-F238E27FC236}">
                <a16:creationId xmlns:a16="http://schemas.microsoft.com/office/drawing/2014/main" id="{D2F99823-7864-4DC3-9504-202202429AFB}"/>
              </a:ext>
            </a:extLst>
          </p:cNvPr>
          <p:cNvPicPr>
            <a:picLocks noGrp="1" noChangeAspect="1"/>
          </p:cNvPicPr>
          <p:nvPr>
            <p:ph sz="half" idx="2"/>
          </p:nvPr>
        </p:nvPicPr>
        <p:blipFill>
          <a:blip r:embed="rId2"/>
          <a:stretch>
            <a:fillRect/>
          </a:stretch>
        </p:blipFill>
        <p:spPr>
          <a:xfrm>
            <a:off x="6511017" y="1414800"/>
            <a:ext cx="5465763" cy="1626064"/>
          </a:xfrm>
          <a:noFill/>
        </p:spPr>
      </p:pic>
      <p:sp>
        <p:nvSpPr>
          <p:cNvPr id="15" name="Footer Placeholder 4">
            <a:extLst>
              <a:ext uri="{FF2B5EF4-FFF2-40B4-BE49-F238E27FC236}">
                <a16:creationId xmlns:a16="http://schemas.microsoft.com/office/drawing/2014/main" id="{38EEC09F-DC8B-4BA9-B6C9-A059422F6685}"/>
              </a:ext>
            </a:extLst>
          </p:cNvPr>
          <p:cNvSpPr>
            <a:spLocks noGrp="1"/>
          </p:cNvSpPr>
          <p:nvPr>
            <p:ph type="ftr" sz="quarter" idx="10"/>
          </p:nvPr>
        </p:nvSpPr>
        <p:spPr>
          <a:xfrm>
            <a:off x="1059160" y="6310800"/>
            <a:ext cx="9216000" cy="547200"/>
          </a:xfrm>
        </p:spPr>
        <p:txBody>
          <a:bodyPr/>
          <a:lstStyle/>
          <a:p>
            <a:pPr>
              <a:lnSpc>
                <a:spcPct val="100000"/>
              </a:lnSpc>
              <a:spcAft>
                <a:spcPts val="600"/>
              </a:spcAft>
            </a:pPr>
            <a:r>
              <a:rPr lang="en-US"/>
              <a:t>Restricted | © Siemens 2021 | 2021-04-15 | Siemens Digital Industries Software | Where today meets tomorrow.</a:t>
            </a:r>
          </a:p>
        </p:txBody>
      </p:sp>
      <p:sp>
        <p:nvSpPr>
          <p:cNvPr id="4" name="Slide Number Placeholder 3"/>
          <p:cNvSpPr>
            <a:spLocks noGrp="1"/>
          </p:cNvSpPr>
          <p:nvPr>
            <p:ph type="sldNum" sz="quarter" idx="11"/>
          </p:nvPr>
        </p:nvSpPr>
        <p:spPr>
          <a:xfrm>
            <a:off x="411162" y="6310800"/>
            <a:ext cx="648000" cy="547200"/>
          </a:xfrm>
        </p:spPr>
        <p:txBody>
          <a:bodyPr anchor="ctr">
            <a:normAutofit/>
          </a:bodyPr>
          <a:lstStyle/>
          <a:p>
            <a:pPr>
              <a:spcAft>
                <a:spcPts val="600"/>
              </a:spcAft>
            </a:pPr>
            <a:fld id="{B8EE6C0D-8D49-4EF2-B5AB-91C9339EB8BA}" type="slidenum">
              <a:rPr lang="en-US" smtClean="0"/>
              <a:pPr>
                <a:spcAft>
                  <a:spcPts val="600"/>
                </a:spcAft>
              </a:pPr>
              <a:t>28</a:t>
            </a:fld>
            <a:endParaRPr lang="en-US"/>
          </a:p>
        </p:txBody>
      </p:sp>
      <p:pic>
        <p:nvPicPr>
          <p:cNvPr id="10" name="Picture 9">
            <a:extLst>
              <a:ext uri="{FF2B5EF4-FFF2-40B4-BE49-F238E27FC236}">
                <a16:creationId xmlns:a16="http://schemas.microsoft.com/office/drawing/2014/main" id="{3DB40CBD-BAC8-459F-8F3B-BF1EE2AB5854}"/>
              </a:ext>
            </a:extLst>
          </p:cNvPr>
          <p:cNvPicPr>
            <a:picLocks noChangeAspect="1"/>
          </p:cNvPicPr>
          <p:nvPr/>
        </p:nvPicPr>
        <p:blipFill>
          <a:blip r:embed="rId3"/>
          <a:stretch>
            <a:fillRect/>
          </a:stretch>
        </p:blipFill>
        <p:spPr>
          <a:xfrm>
            <a:off x="9234435" y="2326489"/>
            <a:ext cx="1133475" cy="714375"/>
          </a:xfrm>
          <a:prstGeom prst="rect">
            <a:avLst/>
          </a:prstGeom>
        </p:spPr>
      </p:pic>
      <p:cxnSp>
        <p:nvCxnSpPr>
          <p:cNvPr id="12" name="Connector: Elbow 11">
            <a:extLst>
              <a:ext uri="{FF2B5EF4-FFF2-40B4-BE49-F238E27FC236}">
                <a16:creationId xmlns:a16="http://schemas.microsoft.com/office/drawing/2014/main" id="{6AAFC56B-405E-40BB-BE23-4BE1F2009A34}"/>
              </a:ext>
            </a:extLst>
          </p:cNvPr>
          <p:cNvCxnSpPr/>
          <p:nvPr/>
        </p:nvCxnSpPr>
        <p:spPr>
          <a:xfrm flipV="1">
            <a:off x="9234435" y="2334411"/>
            <a:ext cx="1236667" cy="242705"/>
          </a:xfrm>
          <a:prstGeom prst="bentConnector3">
            <a:avLst/>
          </a:prstGeom>
          <a:ln>
            <a:headEnd w="lg" len="lg"/>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F9D5900-03DD-4FC1-BC8C-96B8BDCB0CFE}"/>
              </a:ext>
            </a:extLst>
          </p:cNvPr>
          <p:cNvPicPr>
            <a:picLocks noChangeAspect="1"/>
          </p:cNvPicPr>
          <p:nvPr/>
        </p:nvPicPr>
        <p:blipFill>
          <a:blip r:embed="rId4"/>
          <a:stretch>
            <a:fillRect/>
          </a:stretch>
        </p:blipFill>
        <p:spPr>
          <a:xfrm>
            <a:off x="1324657" y="3817137"/>
            <a:ext cx="9971314" cy="2115554"/>
          </a:xfrm>
          <a:prstGeom prst="rect">
            <a:avLst/>
          </a:prstGeom>
        </p:spPr>
      </p:pic>
    </p:spTree>
    <p:extLst>
      <p:ext uri="{BB962C8B-B14F-4D97-AF65-F5344CB8AC3E}">
        <p14:creationId xmlns:p14="http://schemas.microsoft.com/office/powerpoint/2010/main" val="2279117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00" y="478800"/>
            <a:ext cx="11312677" cy="576000"/>
          </a:xfrm>
        </p:spPr>
        <p:txBody>
          <a:bodyPr anchor="b">
            <a:normAutofit/>
          </a:bodyPr>
          <a:lstStyle/>
          <a:p>
            <a:r>
              <a:rPr lang="en-US" dirty="0"/>
              <a:t>Stuttering Design Example Pre-HLS Default Waveforms</a:t>
            </a:r>
          </a:p>
        </p:txBody>
      </p:sp>
      <p:sp>
        <p:nvSpPr>
          <p:cNvPr id="13" name="Content Placeholder 2">
            <a:extLst>
              <a:ext uri="{FF2B5EF4-FFF2-40B4-BE49-F238E27FC236}">
                <a16:creationId xmlns:a16="http://schemas.microsoft.com/office/drawing/2014/main" id="{A59CB48C-3C6F-4D4F-A614-6B34A17DD2C8}"/>
              </a:ext>
            </a:extLst>
          </p:cNvPr>
          <p:cNvSpPr>
            <a:spLocks noGrp="1"/>
          </p:cNvSpPr>
          <p:nvPr>
            <p:ph sz="half" idx="1"/>
          </p:nvPr>
        </p:nvSpPr>
        <p:spPr>
          <a:xfrm>
            <a:off x="410400" y="1306800"/>
            <a:ext cx="5470526" cy="4752000"/>
          </a:xfrm>
        </p:spPr>
        <p:txBody>
          <a:bodyPr/>
          <a:lstStyle/>
          <a:p>
            <a:pPr marL="522900" lvl="1" indent="-342900">
              <a:lnSpc>
                <a:spcPct val="120000"/>
              </a:lnSpc>
            </a:pPr>
            <a:r>
              <a:rPr lang="en-US" dirty="0"/>
              <a:t>Latency of b0 is 1 pre-HLS (by default)</a:t>
            </a:r>
          </a:p>
          <a:p>
            <a:pPr marL="522900" lvl="1" indent="-342900">
              <a:lnSpc>
                <a:spcPct val="120000"/>
              </a:lnSpc>
            </a:pPr>
            <a:r>
              <a:rPr lang="en-US" dirty="0"/>
              <a:t>Default pre-HLS waveforms below show no stuttering – new output is seen on every clock.</a:t>
            </a:r>
          </a:p>
        </p:txBody>
      </p:sp>
      <p:pic>
        <p:nvPicPr>
          <p:cNvPr id="8" name="Content Placeholder 7">
            <a:extLst>
              <a:ext uri="{FF2B5EF4-FFF2-40B4-BE49-F238E27FC236}">
                <a16:creationId xmlns:a16="http://schemas.microsoft.com/office/drawing/2014/main" id="{D2F99823-7864-4DC3-9504-202202429AFB}"/>
              </a:ext>
            </a:extLst>
          </p:cNvPr>
          <p:cNvPicPr>
            <a:picLocks noGrp="1" noChangeAspect="1"/>
          </p:cNvPicPr>
          <p:nvPr>
            <p:ph sz="half" idx="2"/>
          </p:nvPr>
        </p:nvPicPr>
        <p:blipFill>
          <a:blip r:embed="rId2"/>
          <a:stretch>
            <a:fillRect/>
          </a:stretch>
        </p:blipFill>
        <p:spPr>
          <a:xfrm>
            <a:off x="6511017" y="1414800"/>
            <a:ext cx="5465763" cy="1626064"/>
          </a:xfrm>
          <a:noFill/>
        </p:spPr>
      </p:pic>
      <p:sp>
        <p:nvSpPr>
          <p:cNvPr id="15" name="Footer Placeholder 4">
            <a:extLst>
              <a:ext uri="{FF2B5EF4-FFF2-40B4-BE49-F238E27FC236}">
                <a16:creationId xmlns:a16="http://schemas.microsoft.com/office/drawing/2014/main" id="{38EEC09F-DC8B-4BA9-B6C9-A059422F6685}"/>
              </a:ext>
            </a:extLst>
          </p:cNvPr>
          <p:cNvSpPr>
            <a:spLocks noGrp="1"/>
          </p:cNvSpPr>
          <p:nvPr>
            <p:ph type="ftr" sz="quarter" idx="10"/>
          </p:nvPr>
        </p:nvSpPr>
        <p:spPr>
          <a:xfrm>
            <a:off x="1059160" y="6310800"/>
            <a:ext cx="9216000" cy="547200"/>
          </a:xfrm>
        </p:spPr>
        <p:txBody>
          <a:bodyPr/>
          <a:lstStyle/>
          <a:p>
            <a:pPr>
              <a:lnSpc>
                <a:spcPct val="100000"/>
              </a:lnSpc>
              <a:spcAft>
                <a:spcPts val="600"/>
              </a:spcAft>
            </a:pPr>
            <a:r>
              <a:rPr lang="en-US"/>
              <a:t>Restricted | © Siemens 2021 | 2021-04-15 | Siemens Digital Industries Software | Where today meets tomorrow.</a:t>
            </a:r>
          </a:p>
        </p:txBody>
      </p:sp>
      <p:sp>
        <p:nvSpPr>
          <p:cNvPr id="4" name="Slide Number Placeholder 3"/>
          <p:cNvSpPr>
            <a:spLocks noGrp="1"/>
          </p:cNvSpPr>
          <p:nvPr>
            <p:ph type="sldNum" sz="quarter" idx="11"/>
          </p:nvPr>
        </p:nvSpPr>
        <p:spPr>
          <a:xfrm>
            <a:off x="411162" y="6310800"/>
            <a:ext cx="648000" cy="547200"/>
          </a:xfrm>
        </p:spPr>
        <p:txBody>
          <a:bodyPr anchor="ctr">
            <a:normAutofit/>
          </a:bodyPr>
          <a:lstStyle/>
          <a:p>
            <a:pPr>
              <a:spcAft>
                <a:spcPts val="600"/>
              </a:spcAft>
            </a:pPr>
            <a:fld id="{B8EE6C0D-8D49-4EF2-B5AB-91C9339EB8BA}" type="slidenum">
              <a:rPr lang="en-US" smtClean="0"/>
              <a:pPr>
                <a:spcAft>
                  <a:spcPts val="600"/>
                </a:spcAft>
              </a:pPr>
              <a:t>29</a:t>
            </a:fld>
            <a:endParaRPr lang="en-US"/>
          </a:p>
        </p:txBody>
      </p:sp>
      <p:pic>
        <p:nvPicPr>
          <p:cNvPr id="10" name="Picture 9">
            <a:extLst>
              <a:ext uri="{FF2B5EF4-FFF2-40B4-BE49-F238E27FC236}">
                <a16:creationId xmlns:a16="http://schemas.microsoft.com/office/drawing/2014/main" id="{3DB40CBD-BAC8-459F-8F3B-BF1EE2AB5854}"/>
              </a:ext>
            </a:extLst>
          </p:cNvPr>
          <p:cNvPicPr>
            <a:picLocks noChangeAspect="1"/>
          </p:cNvPicPr>
          <p:nvPr/>
        </p:nvPicPr>
        <p:blipFill>
          <a:blip r:embed="rId3"/>
          <a:stretch>
            <a:fillRect/>
          </a:stretch>
        </p:blipFill>
        <p:spPr>
          <a:xfrm>
            <a:off x="9234435" y="2326489"/>
            <a:ext cx="1133475" cy="714375"/>
          </a:xfrm>
          <a:prstGeom prst="rect">
            <a:avLst/>
          </a:prstGeom>
        </p:spPr>
      </p:pic>
      <p:cxnSp>
        <p:nvCxnSpPr>
          <p:cNvPr id="12" name="Connector: Elbow 11">
            <a:extLst>
              <a:ext uri="{FF2B5EF4-FFF2-40B4-BE49-F238E27FC236}">
                <a16:creationId xmlns:a16="http://schemas.microsoft.com/office/drawing/2014/main" id="{6AAFC56B-405E-40BB-BE23-4BE1F2009A34}"/>
              </a:ext>
            </a:extLst>
          </p:cNvPr>
          <p:cNvCxnSpPr/>
          <p:nvPr/>
        </p:nvCxnSpPr>
        <p:spPr>
          <a:xfrm flipV="1">
            <a:off x="9234435" y="2334411"/>
            <a:ext cx="1236667" cy="242705"/>
          </a:xfrm>
          <a:prstGeom prst="bentConnector3">
            <a:avLst/>
          </a:prstGeom>
          <a:ln>
            <a:headEnd w="lg" len="lg"/>
            <a:tailEnd type="triangle"/>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8F0C1EDE-9203-4EDD-AACB-7C0C918AA510}"/>
              </a:ext>
            </a:extLst>
          </p:cNvPr>
          <p:cNvPicPr>
            <a:picLocks noChangeAspect="1"/>
          </p:cNvPicPr>
          <p:nvPr/>
        </p:nvPicPr>
        <p:blipFill>
          <a:blip r:embed="rId4"/>
          <a:stretch>
            <a:fillRect/>
          </a:stretch>
        </p:blipFill>
        <p:spPr>
          <a:xfrm>
            <a:off x="735162" y="3258383"/>
            <a:ext cx="10027298" cy="3052417"/>
          </a:xfrm>
          <a:prstGeom prst="rect">
            <a:avLst/>
          </a:prstGeom>
        </p:spPr>
      </p:pic>
    </p:spTree>
    <p:extLst>
      <p:ext uri="{BB962C8B-B14F-4D97-AF65-F5344CB8AC3E}">
        <p14:creationId xmlns:p14="http://schemas.microsoft.com/office/powerpoint/2010/main" val="88489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Brief Review of </a:t>
            </a:r>
            <a:r>
              <a:rPr lang="en-US" dirty="0" err="1"/>
              <a:t>Matchlib</a:t>
            </a:r>
            <a:r>
              <a:rPr lang="en-US" dirty="0"/>
              <a:t> Interfaces</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3</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414800"/>
            <a:ext cx="11311915" cy="4752000"/>
          </a:xfrm>
        </p:spPr>
        <p:txBody>
          <a:bodyPr>
            <a:normAutofit lnSpcReduction="10000"/>
          </a:bodyPr>
          <a:lstStyle/>
          <a:p>
            <a:pPr marL="522900" lvl="1" indent="-342900"/>
            <a:r>
              <a:rPr lang="en-US" dirty="0"/>
              <a:t>Message Passing Interfaces : Push/Pop, </a:t>
            </a:r>
            <a:r>
              <a:rPr lang="en-US" dirty="0" err="1"/>
              <a:t>PushNB</a:t>
            </a:r>
            <a:r>
              <a:rPr lang="en-US" dirty="0"/>
              <a:t>/</a:t>
            </a:r>
            <a:r>
              <a:rPr lang="en-US" dirty="0" err="1"/>
              <a:t>PopNB</a:t>
            </a:r>
            <a:endParaRPr lang="en-US" dirty="0"/>
          </a:p>
          <a:p>
            <a:pPr marL="702900" lvl="2" indent="-342900"/>
            <a:r>
              <a:rPr lang="en-US" sz="1800" dirty="0"/>
              <a:t>$MGC_HOME/shared/examples/</a:t>
            </a:r>
            <a:r>
              <a:rPr lang="en-US" sz="1800" dirty="0" err="1"/>
              <a:t>matchlib</a:t>
            </a:r>
            <a:r>
              <a:rPr lang="en-US" sz="1800" dirty="0"/>
              <a:t>/toolkit/examples/05_push_pop</a:t>
            </a:r>
            <a:endParaRPr lang="en-US" dirty="0"/>
          </a:p>
          <a:p>
            <a:pPr marL="522900" lvl="1" indent="-342900"/>
            <a:r>
              <a:rPr lang="en-US" dirty="0"/>
              <a:t>Data + Valid Protocol :</a:t>
            </a:r>
          </a:p>
          <a:p>
            <a:pPr marL="702900" lvl="2" indent="-342900"/>
            <a:r>
              <a:rPr lang="en-US" dirty="0"/>
              <a:t>…toolkit/examples/15_data_valid_protocol</a:t>
            </a:r>
          </a:p>
          <a:p>
            <a:pPr marL="522900" lvl="1" indent="-342900"/>
            <a:r>
              <a:rPr lang="en-US" dirty="0"/>
              <a:t>Event Pulse :</a:t>
            </a:r>
          </a:p>
          <a:p>
            <a:pPr marL="702900" lvl="2" indent="-342900"/>
            <a:r>
              <a:rPr lang="en-US" dirty="0"/>
              <a:t>…toolkit/examples/94_event_pulse</a:t>
            </a:r>
          </a:p>
          <a:p>
            <a:pPr marL="522900" lvl="1" indent="-342900"/>
            <a:r>
              <a:rPr lang="en-US" dirty="0"/>
              <a:t>Process Sync:</a:t>
            </a:r>
          </a:p>
          <a:p>
            <a:pPr marL="702900" lvl="2" indent="-342900"/>
            <a:r>
              <a:rPr lang="en-US" dirty="0"/>
              <a:t>…toolkit/examples/12_ping_pong_mem</a:t>
            </a:r>
          </a:p>
          <a:p>
            <a:pPr marL="522900" lvl="1" indent="-342900"/>
            <a:r>
              <a:rPr lang="en-US" dirty="0"/>
              <a:t>External Dual Port RAM:</a:t>
            </a:r>
          </a:p>
          <a:p>
            <a:pPr marL="702900" lvl="2" indent="-342900"/>
            <a:r>
              <a:rPr lang="en-US" dirty="0"/>
              <a:t>…toolkit/examples/12_ping_pong_mem</a:t>
            </a:r>
          </a:p>
          <a:p>
            <a:pPr marL="522900" lvl="1" indent="-342900"/>
            <a:r>
              <a:rPr lang="en-US" dirty="0"/>
              <a:t>ARM AXI4:</a:t>
            </a:r>
          </a:p>
          <a:p>
            <a:pPr marL="702900" lvl="2" indent="-342900"/>
            <a:r>
              <a:rPr lang="en-US" dirty="0"/>
              <a:t>…toolkit/examples/08_dma</a:t>
            </a:r>
          </a:p>
          <a:p>
            <a:pPr marL="522900" lvl="1" indent="-342900"/>
            <a:r>
              <a:rPr lang="en-US" dirty="0"/>
              <a:t>ARM APB:</a:t>
            </a:r>
          </a:p>
          <a:p>
            <a:pPr marL="702900" lvl="2" indent="-342900"/>
            <a:r>
              <a:rPr lang="en-US" dirty="0"/>
              <a:t>…toolkit/examples/52_apb</a:t>
            </a:r>
          </a:p>
          <a:p>
            <a:pPr marL="522900" lvl="1" indent="-342900"/>
            <a:endParaRPr lang="en-US" dirty="0"/>
          </a:p>
          <a:p>
            <a:pPr marL="702900" lvl="2" indent="-342900"/>
            <a:endParaRPr lang="en-US" dirty="0"/>
          </a:p>
          <a:p>
            <a:pPr marL="522900" lvl="1" indent="-342900"/>
            <a:endParaRPr lang="en-US" dirty="0"/>
          </a:p>
          <a:p>
            <a:pPr marL="522900" lvl="1" indent="-342900"/>
            <a:endParaRPr lang="en-US" dirty="0"/>
          </a:p>
        </p:txBody>
      </p:sp>
    </p:spTree>
    <p:extLst>
      <p:ext uri="{BB962C8B-B14F-4D97-AF65-F5344CB8AC3E}">
        <p14:creationId xmlns:p14="http://schemas.microsoft.com/office/powerpoint/2010/main" val="2042754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400" y="478800"/>
            <a:ext cx="11312677" cy="576000"/>
          </a:xfrm>
        </p:spPr>
        <p:txBody>
          <a:bodyPr anchor="b">
            <a:normAutofit fontScale="90000"/>
          </a:bodyPr>
          <a:lstStyle/>
          <a:p>
            <a:r>
              <a:rPr lang="en-US" dirty="0"/>
              <a:t>Stuttering Design Example Pre-HLS with back-annotation</a:t>
            </a:r>
          </a:p>
        </p:txBody>
      </p:sp>
      <p:sp>
        <p:nvSpPr>
          <p:cNvPr id="13" name="Content Placeholder 2">
            <a:extLst>
              <a:ext uri="{FF2B5EF4-FFF2-40B4-BE49-F238E27FC236}">
                <a16:creationId xmlns:a16="http://schemas.microsoft.com/office/drawing/2014/main" id="{A59CB48C-3C6F-4D4F-A614-6B34A17DD2C8}"/>
              </a:ext>
            </a:extLst>
          </p:cNvPr>
          <p:cNvSpPr>
            <a:spLocks noGrp="1"/>
          </p:cNvSpPr>
          <p:nvPr>
            <p:ph sz="half" idx="1"/>
          </p:nvPr>
        </p:nvSpPr>
        <p:spPr>
          <a:xfrm>
            <a:off x="410400" y="1306800"/>
            <a:ext cx="5470526" cy="4752000"/>
          </a:xfrm>
        </p:spPr>
        <p:txBody>
          <a:bodyPr/>
          <a:lstStyle/>
          <a:p>
            <a:pPr marL="522900" lvl="1" indent="-342900">
              <a:lnSpc>
                <a:spcPct val="120000"/>
              </a:lnSpc>
            </a:pPr>
            <a:r>
              <a:rPr lang="en-US" dirty="0"/>
              <a:t>Now we back-annotate latency and capacity of b0 and b1</a:t>
            </a:r>
          </a:p>
          <a:p>
            <a:pPr marL="522900" lvl="1" indent="-342900">
              <a:lnSpc>
                <a:spcPct val="120000"/>
              </a:lnSpc>
            </a:pPr>
            <a:r>
              <a:rPr lang="en-US" dirty="0"/>
              <a:t>Pre-HLS waveforms below now show stuttering</a:t>
            </a:r>
          </a:p>
        </p:txBody>
      </p:sp>
      <p:sp>
        <p:nvSpPr>
          <p:cNvPr id="15" name="Footer Placeholder 4">
            <a:extLst>
              <a:ext uri="{FF2B5EF4-FFF2-40B4-BE49-F238E27FC236}">
                <a16:creationId xmlns:a16="http://schemas.microsoft.com/office/drawing/2014/main" id="{38EEC09F-DC8B-4BA9-B6C9-A059422F6685}"/>
              </a:ext>
            </a:extLst>
          </p:cNvPr>
          <p:cNvSpPr>
            <a:spLocks noGrp="1"/>
          </p:cNvSpPr>
          <p:nvPr>
            <p:ph type="ftr" sz="quarter" idx="10"/>
          </p:nvPr>
        </p:nvSpPr>
        <p:spPr>
          <a:xfrm>
            <a:off x="1059160" y="6310800"/>
            <a:ext cx="9216000" cy="547200"/>
          </a:xfrm>
        </p:spPr>
        <p:txBody>
          <a:bodyPr/>
          <a:lstStyle/>
          <a:p>
            <a:pPr>
              <a:lnSpc>
                <a:spcPct val="100000"/>
              </a:lnSpc>
              <a:spcAft>
                <a:spcPts val="600"/>
              </a:spcAft>
            </a:pPr>
            <a:r>
              <a:rPr lang="en-US"/>
              <a:t>Restricted | © Siemens 2021 | 2021-04-15 | Siemens Digital Industries Software | Where today meets tomorrow.</a:t>
            </a:r>
          </a:p>
        </p:txBody>
      </p:sp>
      <p:sp>
        <p:nvSpPr>
          <p:cNvPr id="4" name="Slide Number Placeholder 3"/>
          <p:cNvSpPr>
            <a:spLocks noGrp="1"/>
          </p:cNvSpPr>
          <p:nvPr>
            <p:ph type="sldNum" sz="quarter" idx="11"/>
          </p:nvPr>
        </p:nvSpPr>
        <p:spPr>
          <a:xfrm>
            <a:off x="411162" y="6310800"/>
            <a:ext cx="648000" cy="547200"/>
          </a:xfrm>
        </p:spPr>
        <p:txBody>
          <a:bodyPr anchor="ctr">
            <a:normAutofit/>
          </a:bodyPr>
          <a:lstStyle/>
          <a:p>
            <a:pPr>
              <a:spcAft>
                <a:spcPts val="600"/>
              </a:spcAft>
            </a:pPr>
            <a:fld id="{B8EE6C0D-8D49-4EF2-B5AB-91C9339EB8BA}" type="slidenum">
              <a:rPr lang="en-US" smtClean="0"/>
              <a:pPr>
                <a:spcAft>
                  <a:spcPts val="600"/>
                </a:spcAft>
              </a:pPr>
              <a:t>30</a:t>
            </a:fld>
            <a:endParaRPr lang="en-US"/>
          </a:p>
        </p:txBody>
      </p:sp>
      <p:pic>
        <p:nvPicPr>
          <p:cNvPr id="10" name="Picture 9">
            <a:extLst>
              <a:ext uri="{FF2B5EF4-FFF2-40B4-BE49-F238E27FC236}">
                <a16:creationId xmlns:a16="http://schemas.microsoft.com/office/drawing/2014/main" id="{3DB40CBD-BAC8-459F-8F3B-BF1EE2AB5854}"/>
              </a:ext>
            </a:extLst>
          </p:cNvPr>
          <p:cNvPicPr>
            <a:picLocks noChangeAspect="1"/>
          </p:cNvPicPr>
          <p:nvPr/>
        </p:nvPicPr>
        <p:blipFill>
          <a:blip r:embed="rId2"/>
          <a:stretch>
            <a:fillRect/>
          </a:stretch>
        </p:blipFill>
        <p:spPr>
          <a:xfrm>
            <a:off x="9234435" y="2326489"/>
            <a:ext cx="1133475" cy="714375"/>
          </a:xfrm>
          <a:prstGeom prst="rect">
            <a:avLst/>
          </a:prstGeom>
        </p:spPr>
      </p:pic>
      <p:cxnSp>
        <p:nvCxnSpPr>
          <p:cNvPr id="12" name="Connector: Elbow 11">
            <a:extLst>
              <a:ext uri="{FF2B5EF4-FFF2-40B4-BE49-F238E27FC236}">
                <a16:creationId xmlns:a16="http://schemas.microsoft.com/office/drawing/2014/main" id="{6AAFC56B-405E-40BB-BE23-4BE1F2009A34}"/>
              </a:ext>
            </a:extLst>
          </p:cNvPr>
          <p:cNvCxnSpPr/>
          <p:nvPr/>
        </p:nvCxnSpPr>
        <p:spPr>
          <a:xfrm flipV="1">
            <a:off x="9234435" y="2334411"/>
            <a:ext cx="1236667" cy="242705"/>
          </a:xfrm>
          <a:prstGeom prst="bentConnector3">
            <a:avLst/>
          </a:prstGeom>
          <a:ln>
            <a:headEnd w="lg" len="lg"/>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6E857F1E-DEF3-4B99-BEBD-1AFC626EC922}"/>
              </a:ext>
            </a:extLst>
          </p:cNvPr>
          <p:cNvPicPr>
            <a:picLocks noChangeAspect="1"/>
          </p:cNvPicPr>
          <p:nvPr/>
        </p:nvPicPr>
        <p:blipFill>
          <a:blip r:embed="rId3"/>
          <a:stretch>
            <a:fillRect/>
          </a:stretch>
        </p:blipFill>
        <p:spPr>
          <a:xfrm>
            <a:off x="860449" y="3157433"/>
            <a:ext cx="10471102" cy="3261367"/>
          </a:xfrm>
          <a:prstGeom prst="rect">
            <a:avLst/>
          </a:prstGeom>
        </p:spPr>
      </p:pic>
      <p:pic>
        <p:nvPicPr>
          <p:cNvPr id="17" name="Content Placeholder 16">
            <a:extLst>
              <a:ext uri="{FF2B5EF4-FFF2-40B4-BE49-F238E27FC236}">
                <a16:creationId xmlns:a16="http://schemas.microsoft.com/office/drawing/2014/main" id="{8714C345-59FA-4995-AB6F-AB8A4A6814E3}"/>
              </a:ext>
            </a:extLst>
          </p:cNvPr>
          <p:cNvPicPr>
            <a:picLocks noGrp="1" noChangeAspect="1"/>
          </p:cNvPicPr>
          <p:nvPr>
            <p:ph sz="half" idx="2"/>
          </p:nvPr>
        </p:nvPicPr>
        <p:blipFill>
          <a:blip r:embed="rId4"/>
          <a:stretch>
            <a:fillRect/>
          </a:stretch>
        </p:blipFill>
        <p:spPr>
          <a:xfrm>
            <a:off x="6825759" y="1239084"/>
            <a:ext cx="4046148" cy="1734064"/>
          </a:xfrm>
        </p:spPr>
      </p:pic>
    </p:spTree>
    <p:extLst>
      <p:ext uri="{BB962C8B-B14F-4D97-AF65-F5344CB8AC3E}">
        <p14:creationId xmlns:p14="http://schemas.microsoft.com/office/powerpoint/2010/main" val="1384166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Areas where </a:t>
            </a:r>
            <a:r>
              <a:rPr lang="en-US" sz="3200" dirty="0" err="1"/>
              <a:t>Matchlib</a:t>
            </a:r>
            <a:r>
              <a:rPr lang="en-US" sz="3200" dirty="0"/>
              <a:t> “throughput accuracy” is harder</a:t>
            </a:r>
          </a:p>
        </p:txBody>
      </p:sp>
      <p:sp>
        <p:nvSpPr>
          <p:cNvPr id="3" name="Content Placeholder 2"/>
          <p:cNvSpPr>
            <a:spLocks noGrp="1"/>
          </p:cNvSpPr>
          <p:nvPr>
            <p:ph idx="1"/>
          </p:nvPr>
        </p:nvSpPr>
        <p:spPr>
          <a:xfrm>
            <a:off x="411161" y="1414800"/>
            <a:ext cx="11224112" cy="4536000"/>
          </a:xfrm>
        </p:spPr>
        <p:txBody>
          <a:bodyPr>
            <a:normAutofit lnSpcReduction="10000"/>
          </a:bodyPr>
          <a:lstStyle/>
          <a:p>
            <a:pPr marL="522900" lvl="1" indent="-342900">
              <a:lnSpc>
                <a:spcPct val="120000"/>
              </a:lnSpc>
            </a:pPr>
            <a:r>
              <a:rPr lang="en-US" dirty="0"/>
              <a:t>Stuttering due to re-convergent data streams (the example just shown)</a:t>
            </a:r>
          </a:p>
          <a:p>
            <a:pPr marL="702900" lvl="2" indent="-342900">
              <a:lnSpc>
                <a:spcPct val="120000"/>
              </a:lnSpc>
            </a:pPr>
            <a:r>
              <a:rPr lang="en-US" dirty="0"/>
              <a:t>Back annotation can fairly easily show existence of issue and point to the solution</a:t>
            </a:r>
          </a:p>
          <a:p>
            <a:pPr marL="702900" lvl="2" indent="-342900">
              <a:lnSpc>
                <a:spcPct val="120000"/>
              </a:lnSpc>
            </a:pPr>
            <a:r>
              <a:rPr lang="en-US" dirty="0"/>
              <a:t>Achieving exact match with timing behavior of post-HLS model is harder because:</a:t>
            </a:r>
          </a:p>
          <a:p>
            <a:pPr marL="882900" lvl="3" indent="-342900">
              <a:lnSpc>
                <a:spcPct val="120000"/>
              </a:lnSpc>
            </a:pPr>
            <a:r>
              <a:rPr lang="en-US" dirty="0"/>
              <a:t>Overall thruput is highly dependent on local latencies and capacities in various blocks</a:t>
            </a:r>
          </a:p>
          <a:p>
            <a:pPr marL="882900" lvl="3" indent="-342900">
              <a:lnSpc>
                <a:spcPct val="120000"/>
              </a:lnSpc>
            </a:pPr>
            <a:r>
              <a:rPr lang="en-US" dirty="0"/>
              <a:t>Even small things like </a:t>
            </a:r>
            <a:r>
              <a:rPr lang="en-US" dirty="0" err="1"/>
              <a:t>coupled_io</a:t>
            </a:r>
            <a:r>
              <a:rPr lang="en-US" dirty="0"/>
              <a:t>=true or </a:t>
            </a:r>
            <a:r>
              <a:rPr lang="en-US" dirty="0" err="1"/>
              <a:t>stall_mode</a:t>
            </a:r>
            <a:r>
              <a:rPr lang="en-US" dirty="0"/>
              <a:t>=stall can have a big impact on stuttering in RTL</a:t>
            </a:r>
          </a:p>
          <a:p>
            <a:pPr marL="522900" lvl="1" indent="-342900">
              <a:lnSpc>
                <a:spcPct val="120000"/>
              </a:lnSpc>
            </a:pPr>
            <a:r>
              <a:rPr lang="en-US" dirty="0"/>
              <a:t>Thorough validation that system has no deadlock behaviors</a:t>
            </a:r>
          </a:p>
          <a:p>
            <a:pPr marL="702900" lvl="2" indent="-342900">
              <a:lnSpc>
                <a:spcPct val="120000"/>
              </a:lnSpc>
            </a:pPr>
            <a:r>
              <a:rPr lang="en-US" dirty="0" err="1"/>
              <a:t>Matchlib</a:t>
            </a:r>
            <a:r>
              <a:rPr lang="en-US" dirty="0"/>
              <a:t> is useful in finding and resolving many deadlock scenarios in pre-HLS model</a:t>
            </a:r>
          </a:p>
          <a:p>
            <a:pPr marL="702900" lvl="2" indent="-342900">
              <a:lnSpc>
                <a:spcPct val="120000"/>
              </a:lnSpc>
            </a:pPr>
            <a:r>
              <a:rPr lang="en-US" dirty="0"/>
              <a:t>However, some deadlock scenarios are highly dependent on detailed cycle level behavior and RTL latencies/capacities, and must be verified in the RTL.</a:t>
            </a:r>
          </a:p>
          <a:p>
            <a:pPr marL="522900" lvl="1" indent="-342900">
              <a:lnSpc>
                <a:spcPct val="120000"/>
              </a:lnSpc>
            </a:pPr>
            <a:r>
              <a:rPr lang="en-US" dirty="0"/>
              <a:t>A useful strategy for both of the above scenarios is to “sweep” the latency/capacity values in the pre-HLS back-annotation to stress test the model</a:t>
            </a:r>
          </a:p>
          <a:p>
            <a:pPr marL="702900" lvl="2" indent="-342900">
              <a:lnSpc>
                <a:spcPct val="120000"/>
              </a:lnSpc>
            </a:pPr>
            <a:r>
              <a:rPr lang="en-US" dirty="0"/>
              <a:t>This will increase the chances that the RTL has no bugs</a:t>
            </a:r>
          </a:p>
          <a:p>
            <a:pPr marL="702900" lvl="2" indent="-342900">
              <a:lnSpc>
                <a:spcPct val="120000"/>
              </a:lnSpc>
            </a:pPr>
            <a:r>
              <a:rPr lang="en-US" dirty="0"/>
              <a:t>It will also be much easier to debug any issues that are found (as compared to debugging in RTL).</a:t>
            </a:r>
          </a:p>
          <a:p>
            <a:pPr marL="882900" lvl="3" indent="-342900">
              <a:lnSpc>
                <a:spcPct val="120000"/>
              </a:lnSpc>
            </a:pPr>
            <a:endParaRPr lang="en-US" dirty="0"/>
          </a:p>
          <a:p>
            <a:pPr marL="702900" lvl="2" indent="-342900">
              <a:lnSpc>
                <a:spcPct val="120000"/>
              </a:lnSpc>
            </a:pPr>
            <a:endParaRPr lang="en-US" dirty="0"/>
          </a:p>
        </p:txBody>
      </p:sp>
      <p:sp>
        <p:nvSpPr>
          <p:cNvPr id="4" name="Slide Number Placeholder 3"/>
          <p:cNvSpPr>
            <a:spLocks noGrp="1"/>
          </p:cNvSpPr>
          <p:nvPr>
            <p:ph type="sldNum" sz="quarter" idx="11"/>
          </p:nvPr>
        </p:nvSpPr>
        <p:spPr/>
        <p:txBody>
          <a:bodyPr/>
          <a:lstStyle/>
          <a:p>
            <a:fld id="{B8EE6C0D-8D49-4EF2-B5AB-91C9339EB8BA}" type="slidenum">
              <a:rPr lang="en-US" smtClean="0"/>
              <a:pPr/>
              <a:t>31</a:t>
            </a:fld>
            <a:endParaRPr lang="en-US" dirty="0"/>
          </a:p>
        </p:txBody>
      </p:sp>
    </p:spTree>
    <p:extLst>
      <p:ext uri="{BB962C8B-B14F-4D97-AF65-F5344CB8AC3E}">
        <p14:creationId xmlns:p14="http://schemas.microsoft.com/office/powerpoint/2010/main" val="2298033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Pre-HLS Debugging in Questa, VCS, </a:t>
            </a:r>
            <a:r>
              <a:rPr lang="en-US" sz="3200" dirty="0" err="1"/>
              <a:t>Xcelium</a:t>
            </a:r>
            <a:endParaRPr lang="en-US" sz="3200" dirty="0"/>
          </a:p>
        </p:txBody>
      </p:sp>
      <p:sp>
        <p:nvSpPr>
          <p:cNvPr id="3" name="Content Placeholder 2"/>
          <p:cNvSpPr>
            <a:spLocks noGrp="1"/>
          </p:cNvSpPr>
          <p:nvPr>
            <p:ph idx="1"/>
          </p:nvPr>
        </p:nvSpPr>
        <p:spPr>
          <a:xfrm>
            <a:off x="411161" y="1414800"/>
            <a:ext cx="11224112" cy="4536000"/>
          </a:xfrm>
        </p:spPr>
        <p:txBody>
          <a:bodyPr>
            <a:normAutofit/>
          </a:bodyPr>
          <a:lstStyle/>
          <a:p>
            <a:pPr marL="882900" lvl="3" indent="-342900">
              <a:lnSpc>
                <a:spcPct val="120000"/>
              </a:lnSpc>
            </a:pPr>
            <a:r>
              <a:rPr lang="en-US" dirty="0"/>
              <a:t>HW – aware debugging in pre-HLS model, can support mixed language (e.g. SV UVM TB + SC DUT)</a:t>
            </a:r>
          </a:p>
          <a:p>
            <a:pPr marL="702900" lvl="2" indent="-342900">
              <a:lnSpc>
                <a:spcPct val="120000"/>
              </a:lnSpc>
            </a:pPr>
            <a:endParaRPr lang="en-US" dirty="0"/>
          </a:p>
        </p:txBody>
      </p:sp>
      <p:sp>
        <p:nvSpPr>
          <p:cNvPr id="4" name="Slide Number Placeholder 3"/>
          <p:cNvSpPr>
            <a:spLocks noGrp="1"/>
          </p:cNvSpPr>
          <p:nvPr>
            <p:ph type="sldNum" sz="quarter" idx="11"/>
          </p:nvPr>
        </p:nvSpPr>
        <p:spPr/>
        <p:txBody>
          <a:bodyPr/>
          <a:lstStyle/>
          <a:p>
            <a:fld id="{B8EE6C0D-8D49-4EF2-B5AB-91C9339EB8BA}" type="slidenum">
              <a:rPr lang="en-US" smtClean="0"/>
              <a:pPr/>
              <a:t>32</a:t>
            </a:fld>
            <a:endParaRPr lang="en-US" dirty="0"/>
          </a:p>
        </p:txBody>
      </p:sp>
      <p:pic>
        <p:nvPicPr>
          <p:cNvPr id="8" name="Picture 7">
            <a:extLst>
              <a:ext uri="{FF2B5EF4-FFF2-40B4-BE49-F238E27FC236}">
                <a16:creationId xmlns:a16="http://schemas.microsoft.com/office/drawing/2014/main" id="{D70A1B29-D0AA-4DD1-ABC7-AC6320A9CB5E}"/>
              </a:ext>
            </a:extLst>
          </p:cNvPr>
          <p:cNvPicPr>
            <a:picLocks noChangeAspect="1"/>
          </p:cNvPicPr>
          <p:nvPr/>
        </p:nvPicPr>
        <p:blipFill>
          <a:blip r:embed="rId2"/>
          <a:stretch>
            <a:fillRect/>
          </a:stretch>
        </p:blipFill>
        <p:spPr>
          <a:xfrm>
            <a:off x="729487" y="1762813"/>
            <a:ext cx="10733025" cy="4821587"/>
          </a:xfrm>
          <a:prstGeom prst="rect">
            <a:avLst/>
          </a:prstGeom>
        </p:spPr>
      </p:pic>
    </p:spTree>
    <p:extLst>
      <p:ext uri="{BB962C8B-B14F-4D97-AF65-F5344CB8AC3E}">
        <p14:creationId xmlns:p14="http://schemas.microsoft.com/office/powerpoint/2010/main" val="142033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Pre-HLS Debugging in Questa, VCS, </a:t>
            </a:r>
            <a:r>
              <a:rPr lang="en-US" sz="3200" dirty="0" err="1"/>
              <a:t>Xcelium</a:t>
            </a:r>
            <a:endParaRPr lang="en-US" sz="3200" dirty="0"/>
          </a:p>
        </p:txBody>
      </p:sp>
      <p:sp>
        <p:nvSpPr>
          <p:cNvPr id="3" name="Content Placeholder 2"/>
          <p:cNvSpPr>
            <a:spLocks noGrp="1"/>
          </p:cNvSpPr>
          <p:nvPr>
            <p:ph idx="1"/>
          </p:nvPr>
        </p:nvSpPr>
        <p:spPr>
          <a:xfrm>
            <a:off x="411161" y="1414800"/>
            <a:ext cx="11224112" cy="4536000"/>
          </a:xfrm>
        </p:spPr>
        <p:txBody>
          <a:bodyPr>
            <a:normAutofit/>
          </a:bodyPr>
          <a:lstStyle/>
          <a:p>
            <a:pPr marL="882900" lvl="3" indent="-342900">
              <a:lnSpc>
                <a:spcPct val="120000"/>
              </a:lnSpc>
            </a:pPr>
            <a:r>
              <a:rPr lang="en-US" sz="1600" dirty="0"/>
              <a:t>Key advantage: HW aware debugging and throughput accurate modeling </a:t>
            </a:r>
            <a:r>
              <a:rPr lang="en-US" sz="1600" dirty="0">
                <a:solidFill>
                  <a:srgbClr val="FF0000"/>
                </a:solidFill>
              </a:rPr>
              <a:t>with quick edit/debug turnaround</a:t>
            </a:r>
            <a:r>
              <a:rPr lang="en-US" sz="1600" dirty="0"/>
              <a:t>..</a:t>
            </a:r>
          </a:p>
          <a:p>
            <a:pPr marL="702900" lvl="2" indent="-342900">
              <a:lnSpc>
                <a:spcPct val="120000"/>
              </a:lnSpc>
            </a:pPr>
            <a:endParaRPr lang="en-US" dirty="0"/>
          </a:p>
        </p:txBody>
      </p:sp>
      <p:sp>
        <p:nvSpPr>
          <p:cNvPr id="4" name="Slide Number Placeholder 3"/>
          <p:cNvSpPr>
            <a:spLocks noGrp="1"/>
          </p:cNvSpPr>
          <p:nvPr>
            <p:ph type="sldNum" sz="quarter" idx="11"/>
          </p:nvPr>
        </p:nvSpPr>
        <p:spPr/>
        <p:txBody>
          <a:bodyPr/>
          <a:lstStyle/>
          <a:p>
            <a:fld id="{B8EE6C0D-8D49-4EF2-B5AB-91C9339EB8BA}" type="slidenum">
              <a:rPr lang="en-US" smtClean="0"/>
              <a:pPr/>
              <a:t>33</a:t>
            </a:fld>
            <a:endParaRPr lang="en-US" dirty="0"/>
          </a:p>
        </p:txBody>
      </p:sp>
      <p:pic>
        <p:nvPicPr>
          <p:cNvPr id="6" name="Picture 5">
            <a:extLst>
              <a:ext uri="{FF2B5EF4-FFF2-40B4-BE49-F238E27FC236}">
                <a16:creationId xmlns:a16="http://schemas.microsoft.com/office/drawing/2014/main" id="{A9AC6BBC-1325-43F4-8F2C-41D0065D3E49}"/>
              </a:ext>
            </a:extLst>
          </p:cNvPr>
          <p:cNvPicPr>
            <a:picLocks noChangeAspect="1"/>
          </p:cNvPicPr>
          <p:nvPr/>
        </p:nvPicPr>
        <p:blipFill>
          <a:blip r:embed="rId2"/>
          <a:stretch>
            <a:fillRect/>
          </a:stretch>
        </p:blipFill>
        <p:spPr>
          <a:xfrm>
            <a:off x="2567002" y="1828799"/>
            <a:ext cx="6464372" cy="4867155"/>
          </a:xfrm>
          <a:prstGeom prst="rect">
            <a:avLst/>
          </a:prstGeom>
        </p:spPr>
      </p:pic>
    </p:spTree>
    <p:extLst>
      <p:ext uri="{BB962C8B-B14F-4D97-AF65-F5344CB8AC3E}">
        <p14:creationId xmlns:p14="http://schemas.microsoft.com/office/powerpoint/2010/main" val="297380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Pre-HLS Debugging in Questa, VCS, </a:t>
            </a:r>
            <a:r>
              <a:rPr lang="en-US" sz="3200" dirty="0" err="1"/>
              <a:t>Xcelium</a:t>
            </a:r>
            <a:r>
              <a:rPr lang="en-US" sz="3200" dirty="0"/>
              <a:t> (</a:t>
            </a:r>
            <a:r>
              <a:rPr lang="en-US" sz="3200" dirty="0" err="1"/>
              <a:t>cont</a:t>
            </a:r>
            <a:r>
              <a:rPr lang="en-US" sz="3200" dirty="0"/>
              <a:t>)</a:t>
            </a:r>
          </a:p>
        </p:txBody>
      </p:sp>
      <p:sp>
        <p:nvSpPr>
          <p:cNvPr id="4" name="Slide Number Placeholder 3"/>
          <p:cNvSpPr>
            <a:spLocks noGrp="1"/>
          </p:cNvSpPr>
          <p:nvPr>
            <p:ph type="sldNum" sz="quarter" idx="11"/>
          </p:nvPr>
        </p:nvSpPr>
        <p:spPr/>
        <p:txBody>
          <a:bodyPr/>
          <a:lstStyle/>
          <a:p>
            <a:fld id="{B8EE6C0D-8D49-4EF2-B5AB-91C9339EB8BA}" type="slidenum">
              <a:rPr lang="en-US" smtClean="0"/>
              <a:pPr/>
              <a:t>34</a:t>
            </a:fld>
            <a:endParaRPr lang="en-US" dirty="0"/>
          </a:p>
        </p:txBody>
      </p:sp>
      <p:pic>
        <p:nvPicPr>
          <p:cNvPr id="6" name="Picture 5">
            <a:extLst>
              <a:ext uri="{FF2B5EF4-FFF2-40B4-BE49-F238E27FC236}">
                <a16:creationId xmlns:a16="http://schemas.microsoft.com/office/drawing/2014/main" id="{6373BD1C-0C83-4C19-B6D7-F2AB6B6CEA7F}"/>
              </a:ext>
            </a:extLst>
          </p:cNvPr>
          <p:cNvPicPr>
            <a:picLocks noChangeAspect="1"/>
          </p:cNvPicPr>
          <p:nvPr/>
        </p:nvPicPr>
        <p:blipFill>
          <a:blip r:embed="rId2"/>
          <a:stretch>
            <a:fillRect/>
          </a:stretch>
        </p:blipFill>
        <p:spPr>
          <a:xfrm>
            <a:off x="1059160" y="1374896"/>
            <a:ext cx="10102692" cy="4935904"/>
          </a:xfrm>
          <a:prstGeom prst="rect">
            <a:avLst/>
          </a:prstGeom>
        </p:spPr>
      </p:pic>
    </p:spTree>
    <p:extLst>
      <p:ext uri="{BB962C8B-B14F-4D97-AF65-F5344CB8AC3E}">
        <p14:creationId xmlns:p14="http://schemas.microsoft.com/office/powerpoint/2010/main" val="968852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normAutofit fontScale="90000"/>
          </a:bodyPr>
          <a:lstStyle/>
          <a:p>
            <a:r>
              <a:rPr lang="en-US" dirty="0"/>
              <a:t>Supporting Custom Protocols in Catapult </a:t>
            </a:r>
            <a:r>
              <a:rPr lang="en-US" dirty="0" err="1"/>
              <a:t>SystemC</a:t>
            </a:r>
            <a:r>
              <a:rPr lang="en-US" dirty="0"/>
              <a:t> &amp; </a:t>
            </a:r>
            <a:r>
              <a:rPr lang="en-US" dirty="0" err="1"/>
              <a:t>Matchlib</a:t>
            </a:r>
            <a:endParaRPr lang="en-US" dirty="0"/>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35</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a:bodyPr>
          <a:lstStyle/>
          <a:p>
            <a:pPr marL="522900" lvl="1" indent="-342900"/>
            <a:r>
              <a:rPr lang="en-US" dirty="0"/>
              <a:t> First question: Do you really need a new custom protocol?</a:t>
            </a:r>
          </a:p>
          <a:p>
            <a:pPr marL="702900" lvl="2" indent="-342900"/>
            <a:r>
              <a:rPr lang="en-US" dirty="0"/>
              <a:t> Most modern on-chip bus protocols use message passing (e.g. AXI3/4, NOC protocols, </a:t>
            </a:r>
            <a:r>
              <a:rPr lang="en-US" dirty="0" err="1"/>
              <a:t>etc</a:t>
            </a:r>
            <a:r>
              <a:rPr lang="en-US" dirty="0"/>
              <a:t>).</a:t>
            </a:r>
          </a:p>
          <a:p>
            <a:pPr marL="702900" lvl="2" indent="-342900"/>
            <a:r>
              <a:rPr lang="en-US" dirty="0"/>
              <a:t> Message passing means "ready/valid/data" signaling.</a:t>
            </a:r>
          </a:p>
          <a:p>
            <a:pPr marL="702900" lvl="2" indent="-342900"/>
            <a:r>
              <a:rPr lang="en-US" dirty="0"/>
              <a:t> Message passing protocols are easily layered on top of </a:t>
            </a:r>
            <a:r>
              <a:rPr lang="en-US" dirty="0" err="1"/>
              <a:t>Matchlib</a:t>
            </a:r>
            <a:r>
              <a:rPr lang="en-US" dirty="0"/>
              <a:t> Connections</a:t>
            </a:r>
          </a:p>
          <a:p>
            <a:pPr marL="702900" lvl="2" indent="-342900"/>
            <a:r>
              <a:rPr lang="en-US" dirty="0"/>
              <a:t> Existing AXI4 transactors are built using this approach:</a:t>
            </a:r>
          </a:p>
          <a:p>
            <a:pPr marL="882900" lvl="3" indent="-342900"/>
            <a:r>
              <a:rPr lang="en-US" dirty="0"/>
              <a:t>See:   $MGC_HOME/shared/examples/</a:t>
            </a:r>
            <a:r>
              <a:rPr lang="en-US" dirty="0" err="1"/>
              <a:t>matchlib</a:t>
            </a:r>
            <a:r>
              <a:rPr lang="en-US" dirty="0"/>
              <a:t>/toolkit/doc/matchlib_customer_training.ppt</a:t>
            </a:r>
          </a:p>
          <a:p>
            <a:pPr marL="522900" lvl="1" indent="-342900"/>
            <a:endParaRPr lang="en-US" dirty="0"/>
          </a:p>
          <a:p>
            <a:pPr marL="522900" lvl="1" indent="-342900"/>
            <a:r>
              <a:rPr lang="en-US" dirty="0"/>
              <a:t>Second Question: Is it a very simple signal level protocol?</a:t>
            </a:r>
          </a:p>
          <a:p>
            <a:pPr marL="702900" lvl="2" indent="-342900"/>
            <a:r>
              <a:rPr lang="en-US" dirty="0"/>
              <a:t> Very simple signal level protocols can be easily built by combining Connections::In/Out with </a:t>
            </a:r>
            <a:r>
              <a:rPr lang="en-US" dirty="0" err="1"/>
              <a:t>sc_signals</a:t>
            </a:r>
            <a:endParaRPr lang="en-US" dirty="0"/>
          </a:p>
          <a:p>
            <a:pPr marL="702900" lvl="2" indent="-342900"/>
            <a:r>
              <a:rPr lang="en-US" dirty="0"/>
              <a:t> See $MGC_HOME/shared/examples/</a:t>
            </a:r>
            <a:r>
              <a:rPr lang="en-US" dirty="0" err="1"/>
              <a:t>matchlib</a:t>
            </a:r>
            <a:r>
              <a:rPr lang="en-US" dirty="0"/>
              <a:t>/toolkit/examples/13_toggle_protocol</a:t>
            </a:r>
          </a:p>
          <a:p>
            <a:pPr marL="702900" lvl="2" indent="-342900"/>
            <a:endParaRPr lang="en-US" dirty="0"/>
          </a:p>
          <a:p>
            <a:pPr marL="522900" lvl="1" indent="-342900"/>
            <a:endParaRPr lang="en-US" dirty="0"/>
          </a:p>
          <a:p>
            <a:pPr marL="522900" lvl="1" indent="-342900"/>
            <a:endParaRPr lang="en-US" dirty="0"/>
          </a:p>
        </p:txBody>
      </p:sp>
    </p:spTree>
    <p:extLst>
      <p:ext uri="{BB962C8B-B14F-4D97-AF65-F5344CB8AC3E}">
        <p14:creationId xmlns:p14="http://schemas.microsoft.com/office/powerpoint/2010/main" val="3557803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normAutofit/>
          </a:bodyPr>
          <a:lstStyle/>
          <a:p>
            <a:r>
              <a:rPr lang="en-US" dirty="0"/>
              <a:t>Non-Trivial Custom Protocol Example: ARM APB (52_apb)</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36</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a:bodyPr>
          <a:lstStyle/>
          <a:p>
            <a:pPr marL="522900" lvl="1" indent="-342900"/>
            <a:r>
              <a:rPr lang="en-US" b="1" dirty="0">
                <a:solidFill>
                  <a:schemeClr val="accent1"/>
                </a:solidFill>
                <a:latin typeface="+mj-lt"/>
                <a:ea typeface="+mj-ea"/>
                <a:cs typeface="+mj-cs"/>
              </a:rPr>
              <a:t>Step 1</a:t>
            </a:r>
            <a:r>
              <a:rPr lang="en-US" dirty="0"/>
              <a:t>: Study the protocol spec (structural interface and state descriptions)</a:t>
            </a:r>
          </a:p>
          <a:p>
            <a:pPr marL="702900" lvl="2" indent="-342900"/>
            <a:r>
              <a:rPr lang="en-US" dirty="0"/>
              <a:t>See: https://developer.arm.com/documentation/ihi0024/c</a:t>
            </a:r>
          </a:p>
          <a:p>
            <a:pPr marL="522900" lvl="1" indent="-342900"/>
            <a:endParaRPr lang="en-US" dirty="0"/>
          </a:p>
        </p:txBody>
      </p:sp>
      <p:pic>
        <p:nvPicPr>
          <p:cNvPr id="7" name="Picture 6">
            <a:extLst>
              <a:ext uri="{FF2B5EF4-FFF2-40B4-BE49-F238E27FC236}">
                <a16:creationId xmlns:a16="http://schemas.microsoft.com/office/drawing/2014/main" id="{7C8BFF4F-7FAD-48BD-8A3D-043F72481B8C}"/>
              </a:ext>
            </a:extLst>
          </p:cNvPr>
          <p:cNvPicPr>
            <a:picLocks noChangeAspect="1"/>
          </p:cNvPicPr>
          <p:nvPr/>
        </p:nvPicPr>
        <p:blipFill>
          <a:blip r:embed="rId2"/>
          <a:stretch>
            <a:fillRect/>
          </a:stretch>
        </p:blipFill>
        <p:spPr>
          <a:xfrm>
            <a:off x="4411382" y="1913841"/>
            <a:ext cx="4876800" cy="2295525"/>
          </a:xfrm>
          <a:prstGeom prst="rect">
            <a:avLst/>
          </a:prstGeom>
        </p:spPr>
      </p:pic>
      <p:pic>
        <p:nvPicPr>
          <p:cNvPr id="9" name="Picture 8">
            <a:extLst>
              <a:ext uri="{FF2B5EF4-FFF2-40B4-BE49-F238E27FC236}">
                <a16:creationId xmlns:a16="http://schemas.microsoft.com/office/drawing/2014/main" id="{D005557D-929A-4DAC-A671-606908A9B670}"/>
              </a:ext>
            </a:extLst>
          </p:cNvPr>
          <p:cNvPicPr>
            <a:picLocks noChangeAspect="1"/>
          </p:cNvPicPr>
          <p:nvPr/>
        </p:nvPicPr>
        <p:blipFill>
          <a:blip r:embed="rId3"/>
          <a:stretch>
            <a:fillRect/>
          </a:stretch>
        </p:blipFill>
        <p:spPr>
          <a:xfrm>
            <a:off x="5403445" y="4217964"/>
            <a:ext cx="3724275" cy="1885950"/>
          </a:xfrm>
          <a:prstGeom prst="rect">
            <a:avLst/>
          </a:prstGeom>
        </p:spPr>
      </p:pic>
      <p:pic>
        <p:nvPicPr>
          <p:cNvPr id="11" name="Picture 10">
            <a:extLst>
              <a:ext uri="{FF2B5EF4-FFF2-40B4-BE49-F238E27FC236}">
                <a16:creationId xmlns:a16="http://schemas.microsoft.com/office/drawing/2014/main" id="{698BE79A-8240-4974-81F0-BC23BC1C320D}"/>
              </a:ext>
            </a:extLst>
          </p:cNvPr>
          <p:cNvPicPr>
            <a:picLocks noChangeAspect="1"/>
          </p:cNvPicPr>
          <p:nvPr/>
        </p:nvPicPr>
        <p:blipFill>
          <a:blip r:embed="rId4"/>
          <a:stretch>
            <a:fillRect/>
          </a:stretch>
        </p:blipFill>
        <p:spPr>
          <a:xfrm>
            <a:off x="9103843" y="2311900"/>
            <a:ext cx="2895600" cy="2876550"/>
          </a:xfrm>
          <a:prstGeom prst="rect">
            <a:avLst/>
          </a:prstGeom>
        </p:spPr>
      </p:pic>
      <p:pic>
        <p:nvPicPr>
          <p:cNvPr id="13" name="Picture 12">
            <a:extLst>
              <a:ext uri="{FF2B5EF4-FFF2-40B4-BE49-F238E27FC236}">
                <a16:creationId xmlns:a16="http://schemas.microsoft.com/office/drawing/2014/main" id="{69A99AC5-6054-48AE-9B24-F42AE801C0FF}"/>
              </a:ext>
            </a:extLst>
          </p:cNvPr>
          <p:cNvPicPr>
            <a:picLocks noChangeAspect="1"/>
          </p:cNvPicPr>
          <p:nvPr/>
        </p:nvPicPr>
        <p:blipFill>
          <a:blip r:embed="rId5"/>
          <a:stretch>
            <a:fillRect/>
          </a:stretch>
        </p:blipFill>
        <p:spPr>
          <a:xfrm>
            <a:off x="468923" y="1973253"/>
            <a:ext cx="4418655" cy="4130661"/>
          </a:xfrm>
          <a:prstGeom prst="rect">
            <a:avLst/>
          </a:prstGeom>
        </p:spPr>
      </p:pic>
      <p:sp>
        <p:nvSpPr>
          <p:cNvPr id="3" name="TextBox 2">
            <a:extLst>
              <a:ext uri="{FF2B5EF4-FFF2-40B4-BE49-F238E27FC236}">
                <a16:creationId xmlns:a16="http://schemas.microsoft.com/office/drawing/2014/main" id="{6C119E9F-BBC5-4FA6-AF9A-A8A37BD3C9AA}"/>
              </a:ext>
            </a:extLst>
          </p:cNvPr>
          <p:cNvSpPr txBox="1"/>
          <p:nvPr/>
        </p:nvSpPr>
        <p:spPr>
          <a:xfrm>
            <a:off x="9936904" y="5477421"/>
            <a:ext cx="1574149" cy="507831"/>
          </a:xfrm>
          <a:prstGeom prst="rect">
            <a:avLst/>
          </a:prstGeom>
          <a:noFill/>
        </p:spPr>
        <p:txBody>
          <a:bodyPr wrap="none" lIns="0" tIns="0" rIns="0" bIns="0" rtlCol="0">
            <a:spAutoFit/>
          </a:bodyPr>
          <a:lstStyle/>
          <a:p>
            <a:pPr algn="l"/>
            <a:r>
              <a:rPr lang="en-US" sz="1100" dirty="0"/>
              <a:t>Note: FSM perspective is</a:t>
            </a:r>
          </a:p>
          <a:p>
            <a:pPr algn="l"/>
            <a:r>
              <a:rPr lang="en-US" sz="1100" dirty="0"/>
              <a:t>bus, not master or slave.</a:t>
            </a:r>
          </a:p>
          <a:p>
            <a:pPr algn="l"/>
            <a:r>
              <a:rPr lang="en-US" sz="1100" dirty="0"/>
              <a:t>So it is a bit misleading..</a:t>
            </a:r>
          </a:p>
        </p:txBody>
      </p:sp>
    </p:spTree>
    <p:extLst>
      <p:ext uri="{BB962C8B-B14F-4D97-AF65-F5344CB8AC3E}">
        <p14:creationId xmlns:p14="http://schemas.microsoft.com/office/powerpoint/2010/main" val="3293720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Non-Trivial Custom Protocol Example: Step 2</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37</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a:bodyPr>
          <a:lstStyle/>
          <a:p>
            <a:pPr marL="522900" lvl="1" indent="-342900"/>
            <a:r>
              <a:rPr lang="en-US" dirty="0"/>
              <a:t>Abstract the protocol up to the message passing level.</a:t>
            </a:r>
          </a:p>
          <a:p>
            <a:pPr marL="702900" lvl="2" indent="-342900"/>
            <a:r>
              <a:rPr lang="en-US" dirty="0"/>
              <a:t>Goal: User’s HLS model uses message passing interfaces only (Connections::In/Out).</a:t>
            </a:r>
          </a:p>
          <a:p>
            <a:pPr marL="702900" lvl="2" indent="-342900"/>
            <a:r>
              <a:rPr lang="en-US" dirty="0"/>
              <a:t>All timing details and signal handshakes are hidden inside transactor.</a:t>
            </a:r>
          </a:p>
          <a:p>
            <a:pPr marL="702900" lvl="2" indent="-342900"/>
            <a:r>
              <a:rPr lang="en-US" dirty="0"/>
              <a:t>We need to define transaction types and the number of message passing interfaces that user’s model will see.</a:t>
            </a:r>
          </a:p>
          <a:p>
            <a:pPr marL="702900" lvl="2" indent="-342900"/>
            <a:r>
              <a:rPr lang="en-US" dirty="0"/>
              <a:t>To get good QOR and be as flexible as possible, the strategy is to keep the message passing interfaces "as close to the HW protocol" as possible while still abstracting away timing behaviors.</a:t>
            </a:r>
          </a:p>
          <a:p>
            <a:pPr marL="522900" lvl="1" indent="-342900"/>
            <a:r>
              <a:rPr lang="en-US" dirty="0"/>
              <a:t>User’s HLS model will almost always use blocking message passing calls exclusively.</a:t>
            </a:r>
          </a:p>
          <a:p>
            <a:pPr marL="522900" lvl="1" indent="-342900"/>
            <a:r>
              <a:rPr lang="en-US" dirty="0"/>
              <a:t>Protocol transactor will almost always use non-blocking message passing calls exclusively.</a:t>
            </a:r>
          </a:p>
          <a:p>
            <a:pPr marL="702900" lvl="2" indent="-342900"/>
            <a:r>
              <a:rPr lang="en-US" dirty="0"/>
              <a:t>It does this while simultaneously managing the signal level protocol and detailed timing.</a:t>
            </a:r>
          </a:p>
          <a:p>
            <a:pPr marL="522900" lvl="1" indent="-342900"/>
            <a:r>
              <a:rPr lang="en-US" dirty="0"/>
              <a:t>Note: Catapult does not support Stratus "protocol regions", and we do not need it to support them.</a:t>
            </a:r>
          </a:p>
          <a:p>
            <a:pPr marL="702900" lvl="2" indent="-342900"/>
            <a:r>
              <a:rPr lang="en-US" dirty="0"/>
              <a:t>What we do instead is push the "protocol region" into its own thread (in the transactor) and use message passing to communicate with it.</a:t>
            </a:r>
          </a:p>
          <a:p>
            <a:pPr marL="702900" lvl="2" indent="-342900"/>
            <a:endParaRPr lang="en-US" dirty="0"/>
          </a:p>
          <a:p>
            <a:pPr marL="522900" lvl="1" indent="-342900"/>
            <a:endParaRPr lang="en-US" dirty="0"/>
          </a:p>
          <a:p>
            <a:pPr marL="522900" lvl="1" indent="-342900"/>
            <a:endParaRPr lang="en-US" dirty="0"/>
          </a:p>
        </p:txBody>
      </p:sp>
    </p:spTree>
    <p:extLst>
      <p:ext uri="{BB962C8B-B14F-4D97-AF65-F5344CB8AC3E}">
        <p14:creationId xmlns:p14="http://schemas.microsoft.com/office/powerpoint/2010/main" val="3584187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Non-Trivial Custom Protocol Example: Step 2 (cont.)</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38</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a:bodyPr>
          <a:lstStyle/>
          <a:p>
            <a:pPr marL="522900" lvl="1" indent="-342900"/>
            <a:r>
              <a:rPr lang="en-US" dirty="0"/>
              <a:t>For protocols such as AHB which support pipelined behaviors and bursts, it is important to consider how to design the interfaces and transactors to support full throughput.</a:t>
            </a:r>
          </a:p>
          <a:p>
            <a:pPr marL="702900" lvl="2" indent="-342900"/>
            <a:r>
              <a:rPr lang="en-US" dirty="0"/>
              <a:t>Message passing interfaces make this easier to achieve since they are easily pipelined.</a:t>
            </a:r>
          </a:p>
          <a:p>
            <a:pPr marL="522900" lvl="1" indent="-342900"/>
            <a:endParaRPr lang="en-US" dirty="0"/>
          </a:p>
          <a:p>
            <a:pPr marL="522900" lvl="1" indent="-342900"/>
            <a:r>
              <a:rPr lang="en-US" dirty="0"/>
              <a:t>APB is a simple protocol with no bursts and no simultaneous reads and writes.</a:t>
            </a:r>
          </a:p>
          <a:p>
            <a:pPr marL="522900" lvl="1" indent="-342900"/>
            <a:r>
              <a:rPr lang="en-US" dirty="0"/>
              <a:t>We can simply have a single "req" channel which contains the request, and a single "</a:t>
            </a:r>
            <a:r>
              <a:rPr lang="en-US" dirty="0" err="1"/>
              <a:t>rsp</a:t>
            </a:r>
            <a:r>
              <a:rPr lang="en-US" dirty="0"/>
              <a:t>" channel which contains the response. </a:t>
            </a:r>
          </a:p>
          <a:p>
            <a:pPr marL="702900" lvl="2" indent="-342900"/>
            <a:r>
              <a:rPr lang="en-US" dirty="0"/>
              <a:t>These two channels are shared between reads and writes because the APB wires for reads and writes are also shared.</a:t>
            </a:r>
          </a:p>
          <a:p>
            <a:pPr marL="702900" lvl="2" indent="-342900"/>
            <a:r>
              <a:rPr lang="en-US" dirty="0"/>
              <a:t>For a HW protocol which had fully separate wires for reads and writes we would want fully separate </a:t>
            </a:r>
            <a:r>
              <a:rPr lang="en-US" dirty="0" err="1"/>
              <a:t>wr_req</a:t>
            </a:r>
            <a:r>
              <a:rPr lang="en-US" dirty="0"/>
              <a:t>/</a:t>
            </a:r>
            <a:r>
              <a:rPr lang="en-US" dirty="0" err="1"/>
              <a:t>wr_rsp</a:t>
            </a:r>
            <a:r>
              <a:rPr lang="en-US" dirty="0"/>
              <a:t> and </a:t>
            </a:r>
            <a:r>
              <a:rPr lang="en-US" dirty="0" err="1"/>
              <a:t>rd_req</a:t>
            </a:r>
            <a:r>
              <a:rPr lang="en-US" dirty="0"/>
              <a:t>/</a:t>
            </a:r>
            <a:r>
              <a:rPr lang="en-US" dirty="0" err="1"/>
              <a:t>rd_rsp</a:t>
            </a:r>
            <a:r>
              <a:rPr lang="en-US" dirty="0"/>
              <a:t> channels.</a:t>
            </a:r>
          </a:p>
          <a:p>
            <a:pPr marL="522900" lvl="1" indent="-342900"/>
            <a:endParaRPr lang="en-US" dirty="0"/>
          </a:p>
          <a:p>
            <a:pPr marL="522900" lvl="1" indent="-342900"/>
            <a:endParaRPr lang="en-US" dirty="0"/>
          </a:p>
        </p:txBody>
      </p:sp>
    </p:spTree>
    <p:extLst>
      <p:ext uri="{BB962C8B-B14F-4D97-AF65-F5344CB8AC3E}">
        <p14:creationId xmlns:p14="http://schemas.microsoft.com/office/powerpoint/2010/main" val="3967891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Non-Trivial Custom Protocol Example: Step 3</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39</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a:bodyPr>
          <a:lstStyle/>
          <a:p>
            <a:pPr marL="522900" lvl="1" indent="-342900"/>
            <a:r>
              <a:rPr lang="en-US" dirty="0"/>
              <a:t>Create classes to represent APB channels and ports</a:t>
            </a:r>
          </a:p>
          <a:p>
            <a:pPr marL="522900" lvl="1" indent="-342900"/>
            <a:endParaRPr lang="en-US" dirty="0"/>
          </a:p>
        </p:txBody>
      </p:sp>
      <p:pic>
        <p:nvPicPr>
          <p:cNvPr id="7" name="Picture 6">
            <a:extLst>
              <a:ext uri="{FF2B5EF4-FFF2-40B4-BE49-F238E27FC236}">
                <a16:creationId xmlns:a16="http://schemas.microsoft.com/office/drawing/2014/main" id="{CB34A566-FFD2-4F65-ACD1-066550FAE193}"/>
              </a:ext>
            </a:extLst>
          </p:cNvPr>
          <p:cNvPicPr>
            <a:picLocks noChangeAspect="1"/>
          </p:cNvPicPr>
          <p:nvPr/>
        </p:nvPicPr>
        <p:blipFill>
          <a:blip r:embed="rId2"/>
          <a:stretch>
            <a:fillRect/>
          </a:stretch>
        </p:blipFill>
        <p:spPr>
          <a:xfrm>
            <a:off x="306228" y="1752757"/>
            <a:ext cx="3675463" cy="4231265"/>
          </a:xfrm>
          <a:prstGeom prst="rect">
            <a:avLst/>
          </a:prstGeom>
        </p:spPr>
      </p:pic>
      <p:pic>
        <p:nvPicPr>
          <p:cNvPr id="11" name="Picture 10">
            <a:extLst>
              <a:ext uri="{FF2B5EF4-FFF2-40B4-BE49-F238E27FC236}">
                <a16:creationId xmlns:a16="http://schemas.microsoft.com/office/drawing/2014/main" id="{E5E0E871-916C-4343-AA8A-8ECC02163CCE}"/>
              </a:ext>
            </a:extLst>
          </p:cNvPr>
          <p:cNvPicPr>
            <a:picLocks noChangeAspect="1"/>
          </p:cNvPicPr>
          <p:nvPr/>
        </p:nvPicPr>
        <p:blipFill>
          <a:blip r:embed="rId3"/>
          <a:stretch>
            <a:fillRect/>
          </a:stretch>
        </p:blipFill>
        <p:spPr>
          <a:xfrm>
            <a:off x="4086625" y="1752757"/>
            <a:ext cx="3675463" cy="4402106"/>
          </a:xfrm>
          <a:prstGeom prst="rect">
            <a:avLst/>
          </a:prstGeom>
        </p:spPr>
      </p:pic>
      <p:pic>
        <p:nvPicPr>
          <p:cNvPr id="13" name="Picture 12">
            <a:extLst>
              <a:ext uri="{FF2B5EF4-FFF2-40B4-BE49-F238E27FC236}">
                <a16:creationId xmlns:a16="http://schemas.microsoft.com/office/drawing/2014/main" id="{3D08163B-E925-4091-86CB-C2038DF505E2}"/>
              </a:ext>
            </a:extLst>
          </p:cNvPr>
          <p:cNvPicPr>
            <a:picLocks noChangeAspect="1"/>
          </p:cNvPicPr>
          <p:nvPr/>
        </p:nvPicPr>
        <p:blipFill>
          <a:blip r:embed="rId4"/>
          <a:stretch>
            <a:fillRect/>
          </a:stretch>
        </p:blipFill>
        <p:spPr>
          <a:xfrm>
            <a:off x="7762088" y="1796503"/>
            <a:ext cx="3552845" cy="4611698"/>
          </a:xfrm>
          <a:prstGeom prst="rect">
            <a:avLst/>
          </a:prstGeom>
        </p:spPr>
      </p:pic>
    </p:spTree>
    <p:extLst>
      <p:ext uri="{BB962C8B-B14F-4D97-AF65-F5344CB8AC3E}">
        <p14:creationId xmlns:p14="http://schemas.microsoft.com/office/powerpoint/2010/main" val="1154931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Brief Review of </a:t>
            </a:r>
            <a:r>
              <a:rPr lang="en-US" dirty="0" err="1"/>
              <a:t>Matchlib</a:t>
            </a:r>
            <a:r>
              <a:rPr lang="en-US" dirty="0"/>
              <a:t> Interfaces (continued)</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414800"/>
            <a:ext cx="11311915" cy="4752000"/>
          </a:xfrm>
        </p:spPr>
        <p:txBody>
          <a:bodyPr>
            <a:normAutofit/>
          </a:bodyPr>
          <a:lstStyle/>
          <a:p>
            <a:pPr marL="522900" lvl="1" indent="-342900"/>
            <a:r>
              <a:rPr lang="en-US" dirty="0"/>
              <a:t>Native </a:t>
            </a:r>
            <a:r>
              <a:rPr lang="en-US" dirty="0" err="1"/>
              <a:t>SystemC</a:t>
            </a:r>
            <a:r>
              <a:rPr lang="en-US" dirty="0"/>
              <a:t> signals :</a:t>
            </a:r>
          </a:p>
          <a:p>
            <a:pPr marL="702900" lvl="2" indent="-342900"/>
            <a:r>
              <a:rPr lang="en-US" dirty="0"/>
              <a:t>…toolkit/examples/04_ready_valid</a:t>
            </a:r>
          </a:p>
          <a:p>
            <a:pPr marL="522900" lvl="1" indent="-342900"/>
            <a:r>
              <a:rPr lang="en-US" dirty="0"/>
              <a:t>Toggle Protocol :</a:t>
            </a:r>
          </a:p>
          <a:p>
            <a:pPr marL="702900" lvl="2" indent="-342900"/>
            <a:r>
              <a:rPr lang="en-US" dirty="0"/>
              <a:t>…toolkit/examples/13_toggle_protocol</a:t>
            </a:r>
          </a:p>
          <a:p>
            <a:pPr marL="522900" lvl="1" indent="-342900"/>
            <a:r>
              <a:rPr lang="en-US" dirty="0"/>
              <a:t>FIFO instantiation between modules :</a:t>
            </a:r>
          </a:p>
          <a:p>
            <a:pPr marL="702900" lvl="2" indent="-342900"/>
            <a:r>
              <a:rPr lang="en-US" dirty="0"/>
              <a:t>…toolkit/examples/10_fifo_channel_hier</a:t>
            </a:r>
          </a:p>
          <a:p>
            <a:pPr marL="522900" lvl="1" indent="-342900"/>
            <a:r>
              <a:rPr lang="en-US" dirty="0"/>
              <a:t>FIFO instantiation between processes within a module :</a:t>
            </a:r>
          </a:p>
          <a:p>
            <a:pPr marL="702900" lvl="2" indent="-342900"/>
            <a:r>
              <a:rPr lang="en-US" dirty="0"/>
              <a:t>…toolkit/examples/11_fifo_channel_flat</a:t>
            </a:r>
          </a:p>
          <a:p>
            <a:pPr marL="522900" lvl="1" indent="-342900"/>
            <a:endParaRPr lang="en-US" dirty="0"/>
          </a:p>
          <a:p>
            <a:pPr marL="522900" lvl="1" indent="-342900"/>
            <a:endParaRPr lang="en-US" dirty="0"/>
          </a:p>
          <a:p>
            <a:pPr marL="522900" lvl="1" indent="-342900"/>
            <a:endParaRPr lang="en-US" dirty="0"/>
          </a:p>
          <a:p>
            <a:pPr marL="702900" lvl="2" indent="-342900"/>
            <a:endParaRPr lang="en-US" dirty="0"/>
          </a:p>
          <a:p>
            <a:pPr marL="522900" lvl="1" indent="-342900"/>
            <a:endParaRPr lang="en-US" dirty="0"/>
          </a:p>
          <a:p>
            <a:pPr marL="522900" lvl="1" indent="-342900"/>
            <a:endParaRPr lang="en-US" dirty="0"/>
          </a:p>
        </p:txBody>
      </p:sp>
    </p:spTree>
    <p:extLst>
      <p:ext uri="{BB962C8B-B14F-4D97-AF65-F5344CB8AC3E}">
        <p14:creationId xmlns:p14="http://schemas.microsoft.com/office/powerpoint/2010/main" val="4070865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Non-Trivial Custom Protocol Example: Step 4</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40</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a:bodyPr>
          <a:lstStyle/>
          <a:p>
            <a:pPr marL="522900" lvl="1" indent="-342900"/>
            <a:r>
              <a:rPr lang="en-US" dirty="0"/>
              <a:t>Define transaction message classes</a:t>
            </a:r>
          </a:p>
          <a:p>
            <a:pPr marL="522900" lvl="1" indent="-342900"/>
            <a:endParaRPr lang="en-US" dirty="0"/>
          </a:p>
          <a:p>
            <a:pPr marL="522900" lvl="1" indent="-342900"/>
            <a:endParaRPr lang="en-US" dirty="0"/>
          </a:p>
        </p:txBody>
      </p:sp>
      <p:pic>
        <p:nvPicPr>
          <p:cNvPr id="7" name="Picture 6">
            <a:extLst>
              <a:ext uri="{FF2B5EF4-FFF2-40B4-BE49-F238E27FC236}">
                <a16:creationId xmlns:a16="http://schemas.microsoft.com/office/drawing/2014/main" id="{3FC154AD-5875-4076-A3D0-031E7120CAC2}"/>
              </a:ext>
            </a:extLst>
          </p:cNvPr>
          <p:cNvPicPr>
            <a:picLocks noChangeAspect="1"/>
          </p:cNvPicPr>
          <p:nvPr/>
        </p:nvPicPr>
        <p:blipFill>
          <a:blip r:embed="rId2"/>
          <a:stretch>
            <a:fillRect/>
          </a:stretch>
        </p:blipFill>
        <p:spPr>
          <a:xfrm>
            <a:off x="468923" y="1872245"/>
            <a:ext cx="4657725" cy="3971925"/>
          </a:xfrm>
          <a:prstGeom prst="rect">
            <a:avLst/>
          </a:prstGeom>
        </p:spPr>
      </p:pic>
      <p:pic>
        <p:nvPicPr>
          <p:cNvPr id="9" name="Picture 8">
            <a:extLst>
              <a:ext uri="{FF2B5EF4-FFF2-40B4-BE49-F238E27FC236}">
                <a16:creationId xmlns:a16="http://schemas.microsoft.com/office/drawing/2014/main" id="{97A3C6AB-96A9-4DCE-8BF9-7714FADCE7EA}"/>
              </a:ext>
            </a:extLst>
          </p:cNvPr>
          <p:cNvPicPr>
            <a:picLocks noChangeAspect="1"/>
          </p:cNvPicPr>
          <p:nvPr/>
        </p:nvPicPr>
        <p:blipFill>
          <a:blip r:embed="rId3"/>
          <a:stretch>
            <a:fillRect/>
          </a:stretch>
        </p:blipFill>
        <p:spPr>
          <a:xfrm>
            <a:off x="6392052" y="1872245"/>
            <a:ext cx="4819650" cy="2600325"/>
          </a:xfrm>
          <a:prstGeom prst="rect">
            <a:avLst/>
          </a:prstGeom>
        </p:spPr>
      </p:pic>
    </p:spTree>
    <p:extLst>
      <p:ext uri="{BB962C8B-B14F-4D97-AF65-F5344CB8AC3E}">
        <p14:creationId xmlns:p14="http://schemas.microsoft.com/office/powerpoint/2010/main" val="1386904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Non-Trivial Custom Protocol Example: Step 5</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41</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a:bodyPr>
          <a:lstStyle/>
          <a:p>
            <a:pPr marL="522900" lvl="1" indent="-342900"/>
            <a:r>
              <a:rPr lang="en-US" dirty="0"/>
              <a:t>Create the protocol transactor code</a:t>
            </a:r>
          </a:p>
          <a:p>
            <a:pPr marL="702900" lvl="2" indent="-342900"/>
            <a:r>
              <a:rPr lang="en-US" dirty="0"/>
              <a:t>Strategy: Use </a:t>
            </a:r>
            <a:r>
              <a:rPr lang="en-US" dirty="0" err="1"/>
              <a:t>PopNB</a:t>
            </a:r>
            <a:r>
              <a:rPr lang="en-US" dirty="0"/>
              <a:t>/</a:t>
            </a:r>
            <a:r>
              <a:rPr lang="en-US" dirty="0" err="1"/>
              <a:t>PushNB</a:t>
            </a:r>
            <a:r>
              <a:rPr lang="en-US" dirty="0"/>
              <a:t> to set “</a:t>
            </a:r>
            <a:r>
              <a:rPr lang="en-US" dirty="0" err="1"/>
              <a:t>got_req</a:t>
            </a:r>
            <a:r>
              <a:rPr lang="en-US" dirty="0"/>
              <a:t>” and “</a:t>
            </a:r>
            <a:r>
              <a:rPr lang="en-US" dirty="0" err="1"/>
              <a:t>got_rsp</a:t>
            </a:r>
            <a:r>
              <a:rPr lang="en-US" dirty="0"/>
              <a:t>” flags while simultaneously managing the signal level protocol.</a:t>
            </a:r>
          </a:p>
          <a:p>
            <a:pPr marL="522900" lvl="1" indent="-342900"/>
            <a:endParaRPr lang="en-US" dirty="0"/>
          </a:p>
          <a:p>
            <a:pPr marL="522900" lvl="1" indent="-342900"/>
            <a:endParaRPr lang="en-US" dirty="0"/>
          </a:p>
        </p:txBody>
      </p:sp>
      <p:pic>
        <p:nvPicPr>
          <p:cNvPr id="8" name="Picture 7">
            <a:extLst>
              <a:ext uri="{FF2B5EF4-FFF2-40B4-BE49-F238E27FC236}">
                <a16:creationId xmlns:a16="http://schemas.microsoft.com/office/drawing/2014/main" id="{512AE0C9-3501-4F35-BBD0-3342C6DD60EA}"/>
              </a:ext>
            </a:extLst>
          </p:cNvPr>
          <p:cNvPicPr>
            <a:picLocks noChangeAspect="1"/>
          </p:cNvPicPr>
          <p:nvPr/>
        </p:nvPicPr>
        <p:blipFill>
          <a:blip r:embed="rId2"/>
          <a:stretch>
            <a:fillRect/>
          </a:stretch>
        </p:blipFill>
        <p:spPr>
          <a:xfrm>
            <a:off x="876536" y="2395959"/>
            <a:ext cx="3840991" cy="3771575"/>
          </a:xfrm>
          <a:prstGeom prst="rect">
            <a:avLst/>
          </a:prstGeom>
        </p:spPr>
      </p:pic>
      <p:pic>
        <p:nvPicPr>
          <p:cNvPr id="13" name="Picture 12">
            <a:extLst>
              <a:ext uri="{FF2B5EF4-FFF2-40B4-BE49-F238E27FC236}">
                <a16:creationId xmlns:a16="http://schemas.microsoft.com/office/drawing/2014/main" id="{0F0EF36D-FDBC-4F4A-906E-42E7C75CA25D}"/>
              </a:ext>
            </a:extLst>
          </p:cNvPr>
          <p:cNvPicPr>
            <a:picLocks noChangeAspect="1"/>
          </p:cNvPicPr>
          <p:nvPr/>
        </p:nvPicPr>
        <p:blipFill>
          <a:blip r:embed="rId3"/>
          <a:stretch>
            <a:fillRect/>
          </a:stretch>
        </p:blipFill>
        <p:spPr>
          <a:xfrm>
            <a:off x="3404569" y="1950025"/>
            <a:ext cx="4850009" cy="1380444"/>
          </a:xfrm>
          <a:prstGeom prst="rect">
            <a:avLst/>
          </a:prstGeom>
        </p:spPr>
      </p:pic>
      <p:pic>
        <p:nvPicPr>
          <p:cNvPr id="11" name="Picture 10">
            <a:extLst>
              <a:ext uri="{FF2B5EF4-FFF2-40B4-BE49-F238E27FC236}">
                <a16:creationId xmlns:a16="http://schemas.microsoft.com/office/drawing/2014/main" id="{669C8528-B2A3-4547-9814-C6F3F4D908DB}"/>
              </a:ext>
            </a:extLst>
          </p:cNvPr>
          <p:cNvPicPr>
            <a:picLocks noChangeAspect="1"/>
          </p:cNvPicPr>
          <p:nvPr/>
        </p:nvPicPr>
        <p:blipFill>
          <a:blip r:embed="rId4"/>
          <a:stretch>
            <a:fillRect/>
          </a:stretch>
        </p:blipFill>
        <p:spPr>
          <a:xfrm>
            <a:off x="8176658" y="1996426"/>
            <a:ext cx="3295262" cy="4570639"/>
          </a:xfrm>
          <a:prstGeom prst="rect">
            <a:avLst/>
          </a:prstGeom>
        </p:spPr>
      </p:pic>
    </p:spTree>
    <p:extLst>
      <p:ext uri="{BB962C8B-B14F-4D97-AF65-F5344CB8AC3E}">
        <p14:creationId xmlns:p14="http://schemas.microsoft.com/office/powerpoint/2010/main" val="1787452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Non-Trivial Custom Protocol Example: Step 5 (cont.)</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42</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a:bodyPr>
          <a:lstStyle/>
          <a:p>
            <a:pPr marL="522900" lvl="1" indent="-342900"/>
            <a:r>
              <a:rPr lang="en-US" dirty="0"/>
              <a:t>Create the protocol transactor code (</a:t>
            </a:r>
            <a:r>
              <a:rPr lang="en-US" dirty="0" err="1"/>
              <a:t>apb_slave_transactor</a:t>
            </a:r>
            <a:r>
              <a:rPr lang="en-US" dirty="0"/>
              <a:t> here)</a:t>
            </a:r>
          </a:p>
          <a:p>
            <a:pPr marL="522900" lvl="1" indent="-342900"/>
            <a:endParaRPr lang="en-US" dirty="0"/>
          </a:p>
        </p:txBody>
      </p:sp>
      <p:pic>
        <p:nvPicPr>
          <p:cNvPr id="10" name="Picture 9">
            <a:extLst>
              <a:ext uri="{FF2B5EF4-FFF2-40B4-BE49-F238E27FC236}">
                <a16:creationId xmlns:a16="http://schemas.microsoft.com/office/drawing/2014/main" id="{ABBE22A4-6BC6-4902-91FE-3405D14B01F3}"/>
              </a:ext>
            </a:extLst>
          </p:cNvPr>
          <p:cNvPicPr>
            <a:picLocks noChangeAspect="1"/>
          </p:cNvPicPr>
          <p:nvPr/>
        </p:nvPicPr>
        <p:blipFill>
          <a:blip r:embed="rId2"/>
          <a:stretch>
            <a:fillRect/>
          </a:stretch>
        </p:blipFill>
        <p:spPr>
          <a:xfrm>
            <a:off x="410400" y="1638566"/>
            <a:ext cx="3733776" cy="4780967"/>
          </a:xfrm>
          <a:prstGeom prst="rect">
            <a:avLst/>
          </a:prstGeom>
        </p:spPr>
      </p:pic>
      <p:pic>
        <p:nvPicPr>
          <p:cNvPr id="7" name="Picture 6">
            <a:extLst>
              <a:ext uri="{FF2B5EF4-FFF2-40B4-BE49-F238E27FC236}">
                <a16:creationId xmlns:a16="http://schemas.microsoft.com/office/drawing/2014/main" id="{55FDFB6F-E433-47B1-AC85-F22D85A7AE99}"/>
              </a:ext>
            </a:extLst>
          </p:cNvPr>
          <p:cNvPicPr>
            <a:picLocks noChangeAspect="1"/>
          </p:cNvPicPr>
          <p:nvPr/>
        </p:nvPicPr>
        <p:blipFill>
          <a:blip r:embed="rId3"/>
          <a:stretch>
            <a:fillRect/>
          </a:stretch>
        </p:blipFill>
        <p:spPr>
          <a:xfrm>
            <a:off x="3756810" y="1638566"/>
            <a:ext cx="4368573" cy="1787468"/>
          </a:xfrm>
          <a:prstGeom prst="rect">
            <a:avLst/>
          </a:prstGeom>
        </p:spPr>
      </p:pic>
      <p:pic>
        <p:nvPicPr>
          <p:cNvPr id="14" name="Picture 13">
            <a:extLst>
              <a:ext uri="{FF2B5EF4-FFF2-40B4-BE49-F238E27FC236}">
                <a16:creationId xmlns:a16="http://schemas.microsoft.com/office/drawing/2014/main" id="{7B7B3FB3-C846-4992-9CAC-5BDE60BB3AB2}"/>
              </a:ext>
            </a:extLst>
          </p:cNvPr>
          <p:cNvPicPr>
            <a:picLocks noChangeAspect="1"/>
          </p:cNvPicPr>
          <p:nvPr/>
        </p:nvPicPr>
        <p:blipFill>
          <a:blip r:embed="rId4"/>
          <a:stretch>
            <a:fillRect/>
          </a:stretch>
        </p:blipFill>
        <p:spPr>
          <a:xfrm>
            <a:off x="7113915" y="3131319"/>
            <a:ext cx="4666923" cy="2898710"/>
          </a:xfrm>
          <a:prstGeom prst="rect">
            <a:avLst/>
          </a:prstGeom>
        </p:spPr>
      </p:pic>
    </p:spTree>
    <p:extLst>
      <p:ext uri="{BB962C8B-B14F-4D97-AF65-F5344CB8AC3E}">
        <p14:creationId xmlns:p14="http://schemas.microsoft.com/office/powerpoint/2010/main" val="3741424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a:xfrm>
            <a:off x="410400" y="478800"/>
            <a:ext cx="11312677" cy="576000"/>
          </a:xfrm>
        </p:spPr>
        <p:txBody>
          <a:bodyPr anchor="b">
            <a:normAutofit/>
          </a:bodyPr>
          <a:lstStyle/>
          <a:p>
            <a:r>
              <a:rPr lang="en-US" dirty="0"/>
              <a:t>Non-Trivial Custom Protocol Example: Step 6</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a:xfrm>
            <a:off x="1059160" y="6310800"/>
            <a:ext cx="9216000" cy="547200"/>
          </a:xfrm>
        </p:spPr>
        <p:txBody>
          <a:bodyPr anchor="ctr">
            <a:normAutofit/>
          </a:bodyPr>
          <a:lstStyle/>
          <a:p>
            <a:pPr>
              <a:spcAft>
                <a:spcPts val="600"/>
              </a:spcAft>
            </a:pPr>
            <a:r>
              <a:rPr lang="en-US"/>
              <a:t>Restricted | © Siemens 2021 | 2021-04-15 | Siemens Digital Industries Software | Where today meets tomorrow.</a:t>
            </a:r>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a:xfrm>
            <a:off x="411162" y="6310800"/>
            <a:ext cx="648000" cy="547200"/>
          </a:xfrm>
        </p:spPr>
        <p:txBody>
          <a:bodyPr anchor="ctr">
            <a:normAutofit/>
          </a:bodyPr>
          <a:lstStyle/>
          <a:p>
            <a:pPr>
              <a:spcAft>
                <a:spcPts val="600"/>
              </a:spcAft>
            </a:pPr>
            <a:r>
              <a:rPr lang="en-US"/>
              <a:t>Page </a:t>
            </a:r>
            <a:fld id="{15EBE321-CBB1-4E91-BD14-37C8D44326FB}" type="slidenum">
              <a:rPr lang="en-US" smtClean="0"/>
              <a:pPr>
                <a:spcAft>
                  <a:spcPts val="600"/>
                </a:spcAft>
              </a:pPr>
              <a:t>43</a:t>
            </a:fld>
            <a:endParaRPr lang="en-US"/>
          </a:p>
        </p:txBody>
      </p:sp>
      <p:sp>
        <p:nvSpPr>
          <p:cNvPr id="41" name="Content Placeholder 2">
            <a:extLst>
              <a:ext uri="{FF2B5EF4-FFF2-40B4-BE49-F238E27FC236}">
                <a16:creationId xmlns:a16="http://schemas.microsoft.com/office/drawing/2014/main" id="{2C1794AA-1AE6-40DF-BA6C-E4D47BAC4ACF}"/>
              </a:ext>
            </a:extLst>
          </p:cNvPr>
          <p:cNvSpPr>
            <a:spLocks noGrp="1"/>
          </p:cNvSpPr>
          <p:nvPr>
            <p:ph idx="1"/>
          </p:nvPr>
        </p:nvSpPr>
        <p:spPr>
          <a:xfrm>
            <a:off x="411162" y="1306799"/>
            <a:ext cx="11311915" cy="4860735"/>
          </a:xfrm>
        </p:spPr>
        <p:txBody>
          <a:bodyPr>
            <a:normAutofit/>
          </a:bodyPr>
          <a:lstStyle/>
          <a:p>
            <a:pPr marL="522900" lvl="1" indent="-342900"/>
            <a:r>
              <a:rPr lang="en-US" dirty="0"/>
              <a:t>Instantiate transactor in user’s HLS model</a:t>
            </a:r>
          </a:p>
          <a:p>
            <a:pPr marL="522900" lvl="1" indent="-342900"/>
            <a:endParaRPr lang="en-US" dirty="0"/>
          </a:p>
        </p:txBody>
      </p:sp>
      <p:pic>
        <p:nvPicPr>
          <p:cNvPr id="6" name="Picture 5">
            <a:extLst>
              <a:ext uri="{FF2B5EF4-FFF2-40B4-BE49-F238E27FC236}">
                <a16:creationId xmlns:a16="http://schemas.microsoft.com/office/drawing/2014/main" id="{7A498F5E-F459-4CF3-A4C6-9B24DB228F65}"/>
              </a:ext>
            </a:extLst>
          </p:cNvPr>
          <p:cNvPicPr>
            <a:picLocks noChangeAspect="1"/>
          </p:cNvPicPr>
          <p:nvPr/>
        </p:nvPicPr>
        <p:blipFill>
          <a:blip r:embed="rId2"/>
          <a:stretch>
            <a:fillRect/>
          </a:stretch>
        </p:blipFill>
        <p:spPr>
          <a:xfrm>
            <a:off x="1600625" y="1678007"/>
            <a:ext cx="3493957" cy="4701193"/>
          </a:xfrm>
          <a:prstGeom prst="rect">
            <a:avLst/>
          </a:prstGeom>
        </p:spPr>
      </p:pic>
      <p:pic>
        <p:nvPicPr>
          <p:cNvPr id="8" name="Picture 7">
            <a:extLst>
              <a:ext uri="{FF2B5EF4-FFF2-40B4-BE49-F238E27FC236}">
                <a16:creationId xmlns:a16="http://schemas.microsoft.com/office/drawing/2014/main" id="{F12A9797-78EA-44D4-9348-E694D6655240}"/>
              </a:ext>
            </a:extLst>
          </p:cNvPr>
          <p:cNvPicPr>
            <a:picLocks noChangeAspect="1"/>
          </p:cNvPicPr>
          <p:nvPr/>
        </p:nvPicPr>
        <p:blipFill>
          <a:blip r:embed="rId3"/>
          <a:stretch>
            <a:fillRect/>
          </a:stretch>
        </p:blipFill>
        <p:spPr>
          <a:xfrm>
            <a:off x="6770520" y="1198066"/>
            <a:ext cx="3820855" cy="5185949"/>
          </a:xfrm>
          <a:prstGeom prst="rect">
            <a:avLst/>
          </a:prstGeom>
        </p:spPr>
      </p:pic>
    </p:spTree>
    <p:extLst>
      <p:ext uri="{BB962C8B-B14F-4D97-AF65-F5344CB8AC3E}">
        <p14:creationId xmlns:p14="http://schemas.microsoft.com/office/powerpoint/2010/main" val="316866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a:xfrm>
            <a:off x="410400" y="478800"/>
            <a:ext cx="11312677" cy="576000"/>
          </a:xfrm>
        </p:spPr>
        <p:txBody>
          <a:bodyPr anchor="b">
            <a:normAutofit/>
          </a:bodyPr>
          <a:lstStyle/>
          <a:p>
            <a:r>
              <a:rPr lang="en-US" dirty="0"/>
              <a:t>52_apb Design Example</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a:xfrm>
            <a:off x="1059160" y="6310800"/>
            <a:ext cx="9216000" cy="547200"/>
          </a:xfrm>
        </p:spPr>
        <p:txBody>
          <a:bodyPr anchor="ctr">
            <a:normAutofit/>
          </a:bodyPr>
          <a:lstStyle/>
          <a:p>
            <a:pPr>
              <a:spcAft>
                <a:spcPts val="600"/>
              </a:spcAft>
            </a:pPr>
            <a:r>
              <a:rPr lang="en-US"/>
              <a:t>Restricted | © Siemens 2021 | 2021-04-15 | Siemens Digital Industries Software | Where today meets tomorrow.</a:t>
            </a:r>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a:xfrm>
            <a:off x="411162" y="6310800"/>
            <a:ext cx="648000" cy="547200"/>
          </a:xfrm>
        </p:spPr>
        <p:txBody>
          <a:bodyPr anchor="ctr">
            <a:normAutofit/>
          </a:bodyPr>
          <a:lstStyle/>
          <a:p>
            <a:pPr>
              <a:spcAft>
                <a:spcPts val="600"/>
              </a:spcAft>
            </a:pPr>
            <a:r>
              <a:rPr lang="en-US"/>
              <a:t>Page </a:t>
            </a:r>
            <a:fld id="{15EBE321-CBB1-4E91-BD14-37C8D44326FB}" type="slidenum">
              <a:rPr lang="en-US" smtClean="0"/>
              <a:pPr>
                <a:spcAft>
                  <a:spcPts val="600"/>
                </a:spcAft>
              </a:pPr>
              <a:t>44</a:t>
            </a:fld>
            <a:endParaRPr lang="en-US"/>
          </a:p>
        </p:txBody>
      </p:sp>
      <p:sp>
        <p:nvSpPr>
          <p:cNvPr id="11" name="Rectangle 10">
            <a:extLst>
              <a:ext uri="{FF2B5EF4-FFF2-40B4-BE49-F238E27FC236}">
                <a16:creationId xmlns:a16="http://schemas.microsoft.com/office/drawing/2014/main" id="{BB53183F-B606-419B-B326-1BAE293928B9}"/>
              </a:ext>
            </a:extLst>
          </p:cNvPr>
          <p:cNvSpPr/>
          <p:nvPr/>
        </p:nvSpPr>
        <p:spPr>
          <a:xfrm>
            <a:off x="4646612" y="1676400"/>
            <a:ext cx="2923201" cy="2516089"/>
          </a:xfrm>
          <a:prstGeom prst="rect">
            <a:avLst/>
          </a:prstGeom>
          <a:solidFill>
            <a:schemeClr val="bg1"/>
          </a:solidFill>
          <a:ln w="19050" cap="flat" cmpd="sng" algn="ctr">
            <a:solidFill>
              <a:schemeClr val="accent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FFFFFF"/>
              </a:solidFill>
              <a:effectLst/>
              <a:uLnTx/>
              <a:uFillTx/>
              <a:latin typeface="Tahoma"/>
              <a:ea typeface="+mn-ea"/>
              <a:cs typeface="+mn-cs"/>
            </a:endParaRPr>
          </a:p>
        </p:txBody>
      </p:sp>
      <p:cxnSp>
        <p:nvCxnSpPr>
          <p:cNvPr id="12" name="Straight Arrow Connector 11">
            <a:extLst>
              <a:ext uri="{FF2B5EF4-FFF2-40B4-BE49-F238E27FC236}">
                <a16:creationId xmlns:a16="http://schemas.microsoft.com/office/drawing/2014/main" id="{C54A647A-FF4B-4E47-A71A-F6FDED63B963}"/>
              </a:ext>
            </a:extLst>
          </p:cNvPr>
          <p:cNvCxnSpPr/>
          <p:nvPr/>
        </p:nvCxnSpPr>
        <p:spPr>
          <a:xfrm>
            <a:off x="4189412" y="1830290"/>
            <a:ext cx="409379" cy="0"/>
          </a:xfrm>
          <a:prstGeom prst="straightConnector1">
            <a:avLst/>
          </a:prstGeom>
          <a:noFill/>
          <a:ln w="19050" cap="flat" cmpd="sng" algn="ctr">
            <a:solidFill>
              <a:schemeClr val="tx1"/>
            </a:solidFill>
            <a:prstDash val="solid"/>
            <a:tailEnd type="triangle"/>
          </a:ln>
          <a:effectLst/>
        </p:spPr>
      </p:cxnSp>
      <p:cxnSp>
        <p:nvCxnSpPr>
          <p:cNvPr id="14" name="Straight Arrow Connector 13">
            <a:extLst>
              <a:ext uri="{FF2B5EF4-FFF2-40B4-BE49-F238E27FC236}">
                <a16:creationId xmlns:a16="http://schemas.microsoft.com/office/drawing/2014/main" id="{78152685-30B1-4577-A8E6-B0194B43D2DC}"/>
              </a:ext>
            </a:extLst>
          </p:cNvPr>
          <p:cNvCxnSpPr/>
          <p:nvPr/>
        </p:nvCxnSpPr>
        <p:spPr>
          <a:xfrm>
            <a:off x="4189412" y="2058890"/>
            <a:ext cx="409379" cy="0"/>
          </a:xfrm>
          <a:prstGeom prst="straightConnector1">
            <a:avLst/>
          </a:prstGeom>
          <a:noFill/>
          <a:ln w="19050" cap="flat" cmpd="sng" algn="ctr">
            <a:solidFill>
              <a:schemeClr val="tx1"/>
            </a:solidFill>
            <a:prstDash val="solid"/>
            <a:tailEnd type="triangle"/>
          </a:ln>
          <a:effectLst/>
        </p:spPr>
      </p:cxnSp>
      <p:sp>
        <p:nvSpPr>
          <p:cNvPr id="15" name="TextBox 14">
            <a:extLst>
              <a:ext uri="{FF2B5EF4-FFF2-40B4-BE49-F238E27FC236}">
                <a16:creationId xmlns:a16="http://schemas.microsoft.com/office/drawing/2014/main" id="{5737DDB0-D93E-4F5D-B86A-7EA7723375C4}"/>
              </a:ext>
            </a:extLst>
          </p:cNvPr>
          <p:cNvSpPr txBox="1"/>
          <p:nvPr/>
        </p:nvSpPr>
        <p:spPr>
          <a:xfrm>
            <a:off x="4646612" y="1676401"/>
            <a:ext cx="533400" cy="307777"/>
          </a:xfrm>
          <a:prstGeom prst="rect">
            <a:avLst/>
          </a:prstGeom>
          <a:noFill/>
        </p:spPr>
        <p:txBody>
          <a:bodyPr wrap="square" rtlCol="0">
            <a:spAutoFit/>
          </a:bodyPr>
          <a:lstStyle/>
          <a:p>
            <a:r>
              <a:rPr lang="en-US" sz="1400" dirty="0" err="1"/>
              <a:t>clk</a:t>
            </a:r>
            <a:endParaRPr lang="en-US" sz="1400" dirty="0"/>
          </a:p>
        </p:txBody>
      </p:sp>
      <p:sp>
        <p:nvSpPr>
          <p:cNvPr id="16" name="TextBox 15">
            <a:extLst>
              <a:ext uri="{FF2B5EF4-FFF2-40B4-BE49-F238E27FC236}">
                <a16:creationId xmlns:a16="http://schemas.microsoft.com/office/drawing/2014/main" id="{44070088-18E7-4378-96CB-A0F497784A1E}"/>
              </a:ext>
            </a:extLst>
          </p:cNvPr>
          <p:cNvSpPr txBox="1"/>
          <p:nvPr/>
        </p:nvSpPr>
        <p:spPr>
          <a:xfrm>
            <a:off x="4654344" y="1862794"/>
            <a:ext cx="533400" cy="307777"/>
          </a:xfrm>
          <a:prstGeom prst="rect">
            <a:avLst/>
          </a:prstGeom>
          <a:noFill/>
        </p:spPr>
        <p:txBody>
          <a:bodyPr wrap="square" rtlCol="0">
            <a:spAutoFit/>
          </a:bodyPr>
          <a:lstStyle/>
          <a:p>
            <a:r>
              <a:rPr lang="en-US" sz="1400" dirty="0" err="1"/>
              <a:t>rst</a:t>
            </a:r>
            <a:endParaRPr lang="en-US" sz="1400" dirty="0"/>
          </a:p>
        </p:txBody>
      </p:sp>
      <p:cxnSp>
        <p:nvCxnSpPr>
          <p:cNvPr id="20" name="Straight Arrow Connector 19">
            <a:extLst>
              <a:ext uri="{FF2B5EF4-FFF2-40B4-BE49-F238E27FC236}">
                <a16:creationId xmlns:a16="http://schemas.microsoft.com/office/drawing/2014/main" id="{DD9DCDCC-51B0-42DC-A1C6-B3F4C8DECC28}"/>
              </a:ext>
            </a:extLst>
          </p:cNvPr>
          <p:cNvCxnSpPr/>
          <p:nvPr/>
        </p:nvCxnSpPr>
        <p:spPr>
          <a:xfrm flipH="1">
            <a:off x="4192620" y="3946894"/>
            <a:ext cx="409380" cy="0"/>
          </a:xfrm>
          <a:prstGeom prst="straightConnector1">
            <a:avLst/>
          </a:prstGeom>
          <a:noFill/>
          <a:ln w="19050" cap="flat" cmpd="sng" algn="ctr">
            <a:solidFill>
              <a:schemeClr val="tx1"/>
            </a:solidFill>
            <a:prstDash val="solid"/>
            <a:tailEnd type="triangle"/>
          </a:ln>
          <a:effectLst/>
        </p:spPr>
      </p:cxnSp>
      <p:sp>
        <p:nvSpPr>
          <p:cNvPr id="21" name="TextBox 20">
            <a:extLst>
              <a:ext uri="{FF2B5EF4-FFF2-40B4-BE49-F238E27FC236}">
                <a16:creationId xmlns:a16="http://schemas.microsoft.com/office/drawing/2014/main" id="{50475494-8024-4FC5-8619-088CA21BBBC2}"/>
              </a:ext>
            </a:extLst>
          </p:cNvPr>
          <p:cNvSpPr txBox="1"/>
          <p:nvPr/>
        </p:nvSpPr>
        <p:spPr>
          <a:xfrm>
            <a:off x="4614849" y="3773390"/>
            <a:ext cx="1177971" cy="307777"/>
          </a:xfrm>
          <a:prstGeom prst="rect">
            <a:avLst/>
          </a:prstGeom>
          <a:noFill/>
        </p:spPr>
        <p:txBody>
          <a:bodyPr wrap="square" rtlCol="0">
            <a:spAutoFit/>
          </a:bodyPr>
          <a:lstStyle/>
          <a:p>
            <a:r>
              <a:rPr lang="en-US" sz="1400" dirty="0" err="1"/>
              <a:t>dma_done</a:t>
            </a:r>
            <a:endParaRPr lang="en-US" sz="1400" dirty="0"/>
          </a:p>
        </p:txBody>
      </p:sp>
      <p:cxnSp>
        <p:nvCxnSpPr>
          <p:cNvPr id="22" name="Straight Arrow Connector 21">
            <a:extLst>
              <a:ext uri="{FF2B5EF4-FFF2-40B4-BE49-F238E27FC236}">
                <a16:creationId xmlns:a16="http://schemas.microsoft.com/office/drawing/2014/main" id="{38BD7BC7-2FB9-4767-AE35-BFEDBCA1F4B0}"/>
              </a:ext>
            </a:extLst>
          </p:cNvPr>
          <p:cNvCxnSpPr/>
          <p:nvPr/>
        </p:nvCxnSpPr>
        <p:spPr>
          <a:xfrm>
            <a:off x="4189685" y="2750470"/>
            <a:ext cx="409379" cy="0"/>
          </a:xfrm>
          <a:prstGeom prst="straightConnector1">
            <a:avLst/>
          </a:prstGeom>
          <a:noFill/>
          <a:ln w="19050" cap="flat" cmpd="sng" algn="ctr">
            <a:solidFill>
              <a:schemeClr val="tx1"/>
            </a:solidFill>
            <a:prstDash val="solid"/>
            <a:tailEnd type="triangle"/>
          </a:ln>
          <a:effectLst/>
        </p:spPr>
      </p:cxnSp>
      <p:cxnSp>
        <p:nvCxnSpPr>
          <p:cNvPr id="28" name="Straight Arrow Connector 27">
            <a:extLst>
              <a:ext uri="{FF2B5EF4-FFF2-40B4-BE49-F238E27FC236}">
                <a16:creationId xmlns:a16="http://schemas.microsoft.com/office/drawing/2014/main" id="{205A14DF-392C-4358-8BAD-4C2BD4B31279}"/>
              </a:ext>
            </a:extLst>
          </p:cNvPr>
          <p:cNvCxnSpPr/>
          <p:nvPr/>
        </p:nvCxnSpPr>
        <p:spPr>
          <a:xfrm>
            <a:off x="7648114" y="2750470"/>
            <a:ext cx="409379" cy="0"/>
          </a:xfrm>
          <a:prstGeom prst="straightConnector1">
            <a:avLst/>
          </a:prstGeom>
          <a:noFill/>
          <a:ln w="19050" cap="flat" cmpd="sng" algn="ctr">
            <a:solidFill>
              <a:schemeClr val="tx1"/>
            </a:solidFill>
            <a:prstDash val="solid"/>
            <a:tailEnd type="triangle"/>
          </a:ln>
          <a:effectLst/>
        </p:spPr>
      </p:cxnSp>
      <p:sp>
        <p:nvSpPr>
          <p:cNvPr id="31" name="TextBox 30">
            <a:extLst>
              <a:ext uri="{FF2B5EF4-FFF2-40B4-BE49-F238E27FC236}">
                <a16:creationId xmlns:a16="http://schemas.microsoft.com/office/drawing/2014/main" id="{9C2C171D-A011-4794-BBFE-8C5552326A38}"/>
              </a:ext>
            </a:extLst>
          </p:cNvPr>
          <p:cNvSpPr txBox="1"/>
          <p:nvPr/>
        </p:nvSpPr>
        <p:spPr>
          <a:xfrm>
            <a:off x="6309578" y="2612794"/>
            <a:ext cx="1275887" cy="246221"/>
          </a:xfrm>
          <a:prstGeom prst="rect">
            <a:avLst/>
          </a:prstGeom>
          <a:noFill/>
        </p:spPr>
        <p:txBody>
          <a:bodyPr wrap="square" rtlCol="0">
            <a:spAutoFit/>
          </a:bodyPr>
          <a:lstStyle/>
          <a:p>
            <a:r>
              <a:rPr lang="en-US" sz="1000" dirty="0" err="1"/>
              <a:t>apb_master_ports</a:t>
            </a:r>
            <a:endParaRPr lang="en-US" sz="1000" dirty="0"/>
          </a:p>
        </p:txBody>
      </p:sp>
      <p:sp>
        <p:nvSpPr>
          <p:cNvPr id="33" name="TextBox 32">
            <a:extLst>
              <a:ext uri="{FF2B5EF4-FFF2-40B4-BE49-F238E27FC236}">
                <a16:creationId xmlns:a16="http://schemas.microsoft.com/office/drawing/2014/main" id="{D8E847A4-A906-43F2-903C-2087B93E65F0}"/>
              </a:ext>
            </a:extLst>
          </p:cNvPr>
          <p:cNvSpPr txBox="1"/>
          <p:nvPr/>
        </p:nvSpPr>
        <p:spPr>
          <a:xfrm>
            <a:off x="4810429" y="3008388"/>
            <a:ext cx="1049967" cy="276999"/>
          </a:xfrm>
          <a:prstGeom prst="rect">
            <a:avLst/>
          </a:prstGeom>
          <a:noFill/>
          <a:ln>
            <a:solidFill>
              <a:schemeClr val="tx1"/>
            </a:solidFill>
          </a:ln>
        </p:spPr>
        <p:txBody>
          <a:bodyPr wrap="none" rtlCol="0">
            <a:spAutoFit/>
          </a:bodyPr>
          <a:lstStyle/>
          <a:p>
            <a:r>
              <a:rPr lang="en-US" sz="1200" dirty="0"/>
              <a:t>Control </a:t>
            </a:r>
            <a:r>
              <a:rPr lang="en-US" sz="1200" dirty="0" err="1"/>
              <a:t>Regs</a:t>
            </a:r>
            <a:endParaRPr lang="en-US" sz="1200" dirty="0"/>
          </a:p>
        </p:txBody>
      </p:sp>
      <p:sp>
        <p:nvSpPr>
          <p:cNvPr id="34" name="Rectangle 33">
            <a:extLst>
              <a:ext uri="{FF2B5EF4-FFF2-40B4-BE49-F238E27FC236}">
                <a16:creationId xmlns:a16="http://schemas.microsoft.com/office/drawing/2014/main" id="{6FA51480-AB43-4301-959B-A230EC5186D7}"/>
              </a:ext>
            </a:extLst>
          </p:cNvPr>
          <p:cNvSpPr/>
          <p:nvPr/>
        </p:nvSpPr>
        <p:spPr>
          <a:xfrm>
            <a:off x="8601817" y="1670091"/>
            <a:ext cx="2923201" cy="2516089"/>
          </a:xfrm>
          <a:prstGeom prst="rect">
            <a:avLst/>
          </a:prstGeom>
          <a:solidFill>
            <a:schemeClr val="bg1"/>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FFFFFF"/>
              </a:solidFill>
              <a:effectLst/>
              <a:uLnTx/>
              <a:uFillTx/>
              <a:latin typeface="Tahoma"/>
              <a:ea typeface="+mn-ea"/>
              <a:cs typeface="+mn-cs"/>
            </a:endParaRPr>
          </a:p>
        </p:txBody>
      </p:sp>
      <p:cxnSp>
        <p:nvCxnSpPr>
          <p:cNvPr id="35" name="Straight Arrow Connector 34">
            <a:extLst>
              <a:ext uri="{FF2B5EF4-FFF2-40B4-BE49-F238E27FC236}">
                <a16:creationId xmlns:a16="http://schemas.microsoft.com/office/drawing/2014/main" id="{477FA560-C145-4EE4-8005-59BD484BA849}"/>
              </a:ext>
            </a:extLst>
          </p:cNvPr>
          <p:cNvCxnSpPr/>
          <p:nvPr/>
        </p:nvCxnSpPr>
        <p:spPr>
          <a:xfrm>
            <a:off x="8144617" y="1823981"/>
            <a:ext cx="409379" cy="0"/>
          </a:xfrm>
          <a:prstGeom prst="straightConnector1">
            <a:avLst/>
          </a:prstGeom>
          <a:noFill/>
          <a:ln w="19050" cap="flat" cmpd="sng" algn="ctr">
            <a:solidFill>
              <a:schemeClr val="tx1"/>
            </a:solidFill>
            <a:prstDash val="solid"/>
            <a:tailEnd type="triangle"/>
          </a:ln>
          <a:effectLst/>
        </p:spPr>
      </p:cxnSp>
      <p:cxnSp>
        <p:nvCxnSpPr>
          <p:cNvPr id="36" name="Straight Arrow Connector 35">
            <a:extLst>
              <a:ext uri="{FF2B5EF4-FFF2-40B4-BE49-F238E27FC236}">
                <a16:creationId xmlns:a16="http://schemas.microsoft.com/office/drawing/2014/main" id="{29F5AB68-B656-4F01-9AB4-A085FBD7B017}"/>
              </a:ext>
            </a:extLst>
          </p:cNvPr>
          <p:cNvCxnSpPr/>
          <p:nvPr/>
        </p:nvCxnSpPr>
        <p:spPr>
          <a:xfrm>
            <a:off x="8144617" y="2052581"/>
            <a:ext cx="409379" cy="0"/>
          </a:xfrm>
          <a:prstGeom prst="straightConnector1">
            <a:avLst/>
          </a:prstGeom>
          <a:noFill/>
          <a:ln w="19050" cap="flat" cmpd="sng" algn="ctr">
            <a:solidFill>
              <a:schemeClr val="tx1"/>
            </a:solidFill>
            <a:prstDash val="solid"/>
            <a:tailEnd type="triangle"/>
          </a:ln>
          <a:effectLst/>
        </p:spPr>
      </p:cxnSp>
      <p:sp>
        <p:nvSpPr>
          <p:cNvPr id="37" name="TextBox 36">
            <a:extLst>
              <a:ext uri="{FF2B5EF4-FFF2-40B4-BE49-F238E27FC236}">
                <a16:creationId xmlns:a16="http://schemas.microsoft.com/office/drawing/2014/main" id="{30737A41-673A-431A-83CE-2F9B4A6ED6EE}"/>
              </a:ext>
            </a:extLst>
          </p:cNvPr>
          <p:cNvSpPr txBox="1"/>
          <p:nvPr/>
        </p:nvSpPr>
        <p:spPr>
          <a:xfrm>
            <a:off x="8601817" y="1670092"/>
            <a:ext cx="533400" cy="307777"/>
          </a:xfrm>
          <a:prstGeom prst="rect">
            <a:avLst/>
          </a:prstGeom>
          <a:noFill/>
        </p:spPr>
        <p:txBody>
          <a:bodyPr wrap="square" rtlCol="0">
            <a:spAutoFit/>
          </a:bodyPr>
          <a:lstStyle/>
          <a:p>
            <a:r>
              <a:rPr lang="en-US" sz="1400" dirty="0" err="1"/>
              <a:t>clk</a:t>
            </a:r>
            <a:endParaRPr lang="en-US" sz="1400" dirty="0"/>
          </a:p>
        </p:txBody>
      </p:sp>
      <p:sp>
        <p:nvSpPr>
          <p:cNvPr id="38" name="TextBox 37">
            <a:extLst>
              <a:ext uri="{FF2B5EF4-FFF2-40B4-BE49-F238E27FC236}">
                <a16:creationId xmlns:a16="http://schemas.microsoft.com/office/drawing/2014/main" id="{2A199366-222C-4197-B49B-4FF872C1372A}"/>
              </a:ext>
            </a:extLst>
          </p:cNvPr>
          <p:cNvSpPr txBox="1"/>
          <p:nvPr/>
        </p:nvSpPr>
        <p:spPr>
          <a:xfrm>
            <a:off x="8609549" y="1856485"/>
            <a:ext cx="533400" cy="307777"/>
          </a:xfrm>
          <a:prstGeom prst="rect">
            <a:avLst/>
          </a:prstGeom>
          <a:noFill/>
        </p:spPr>
        <p:txBody>
          <a:bodyPr wrap="square" rtlCol="0">
            <a:spAutoFit/>
          </a:bodyPr>
          <a:lstStyle/>
          <a:p>
            <a:r>
              <a:rPr lang="en-US" sz="1400" dirty="0" err="1"/>
              <a:t>rst</a:t>
            </a:r>
            <a:endParaRPr lang="en-US" sz="1400" dirty="0"/>
          </a:p>
        </p:txBody>
      </p:sp>
      <p:cxnSp>
        <p:nvCxnSpPr>
          <p:cNvPr id="42" name="Straight Arrow Connector 41">
            <a:extLst>
              <a:ext uri="{FF2B5EF4-FFF2-40B4-BE49-F238E27FC236}">
                <a16:creationId xmlns:a16="http://schemas.microsoft.com/office/drawing/2014/main" id="{465A0CAB-9735-4BFC-9E61-0B6C68D2B241}"/>
              </a:ext>
            </a:extLst>
          </p:cNvPr>
          <p:cNvCxnSpPr/>
          <p:nvPr/>
        </p:nvCxnSpPr>
        <p:spPr>
          <a:xfrm>
            <a:off x="8144890" y="2744161"/>
            <a:ext cx="409379" cy="0"/>
          </a:xfrm>
          <a:prstGeom prst="straightConnector1">
            <a:avLst/>
          </a:prstGeom>
          <a:noFill/>
          <a:ln w="19050" cap="flat" cmpd="sng" algn="ctr">
            <a:solidFill>
              <a:schemeClr val="tx1"/>
            </a:solidFill>
            <a:prstDash val="solid"/>
            <a:tailEnd type="triangle"/>
          </a:ln>
          <a:effectLst/>
        </p:spPr>
      </p:cxnSp>
      <p:sp>
        <p:nvSpPr>
          <p:cNvPr id="46" name="Rectangle 45">
            <a:extLst>
              <a:ext uri="{FF2B5EF4-FFF2-40B4-BE49-F238E27FC236}">
                <a16:creationId xmlns:a16="http://schemas.microsoft.com/office/drawing/2014/main" id="{6AC1017F-17EB-4C63-A84D-76C5E956B156}"/>
              </a:ext>
            </a:extLst>
          </p:cNvPr>
          <p:cNvSpPr/>
          <p:nvPr/>
        </p:nvSpPr>
        <p:spPr>
          <a:xfrm>
            <a:off x="735743" y="1670091"/>
            <a:ext cx="2923201" cy="2516089"/>
          </a:xfrm>
          <a:prstGeom prst="rect">
            <a:avLst/>
          </a:prstGeom>
          <a:solidFill>
            <a:schemeClr val="bg1"/>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FFFFFF"/>
              </a:solidFill>
              <a:effectLst/>
              <a:uLnTx/>
              <a:uFillTx/>
              <a:latin typeface="Tahoma"/>
              <a:ea typeface="+mn-ea"/>
              <a:cs typeface="+mn-cs"/>
            </a:endParaRPr>
          </a:p>
        </p:txBody>
      </p:sp>
      <p:cxnSp>
        <p:nvCxnSpPr>
          <p:cNvPr id="47" name="Straight Arrow Connector 46">
            <a:extLst>
              <a:ext uri="{FF2B5EF4-FFF2-40B4-BE49-F238E27FC236}">
                <a16:creationId xmlns:a16="http://schemas.microsoft.com/office/drawing/2014/main" id="{39B49BA1-5542-43A9-82D4-B56F4BA8F34D}"/>
              </a:ext>
            </a:extLst>
          </p:cNvPr>
          <p:cNvCxnSpPr/>
          <p:nvPr/>
        </p:nvCxnSpPr>
        <p:spPr>
          <a:xfrm>
            <a:off x="278543" y="1823981"/>
            <a:ext cx="409379" cy="0"/>
          </a:xfrm>
          <a:prstGeom prst="straightConnector1">
            <a:avLst/>
          </a:prstGeom>
          <a:noFill/>
          <a:ln w="19050" cap="flat" cmpd="sng" algn="ctr">
            <a:solidFill>
              <a:schemeClr val="tx1"/>
            </a:solidFill>
            <a:prstDash val="solid"/>
            <a:tailEnd type="triangle"/>
          </a:ln>
          <a:effectLst/>
        </p:spPr>
      </p:cxnSp>
      <p:cxnSp>
        <p:nvCxnSpPr>
          <p:cNvPr id="48" name="Straight Arrow Connector 47">
            <a:extLst>
              <a:ext uri="{FF2B5EF4-FFF2-40B4-BE49-F238E27FC236}">
                <a16:creationId xmlns:a16="http://schemas.microsoft.com/office/drawing/2014/main" id="{B23B276A-883E-4675-80AC-FADF0503ABBC}"/>
              </a:ext>
            </a:extLst>
          </p:cNvPr>
          <p:cNvCxnSpPr/>
          <p:nvPr/>
        </p:nvCxnSpPr>
        <p:spPr>
          <a:xfrm>
            <a:off x="278543" y="2052581"/>
            <a:ext cx="409379" cy="0"/>
          </a:xfrm>
          <a:prstGeom prst="straightConnector1">
            <a:avLst/>
          </a:prstGeom>
          <a:noFill/>
          <a:ln w="19050"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7875B67B-1EBF-480E-BF87-69E8815877BE}"/>
              </a:ext>
            </a:extLst>
          </p:cNvPr>
          <p:cNvSpPr txBox="1"/>
          <p:nvPr/>
        </p:nvSpPr>
        <p:spPr>
          <a:xfrm>
            <a:off x="735743" y="1670092"/>
            <a:ext cx="533400" cy="307777"/>
          </a:xfrm>
          <a:prstGeom prst="rect">
            <a:avLst/>
          </a:prstGeom>
          <a:noFill/>
        </p:spPr>
        <p:txBody>
          <a:bodyPr wrap="square" rtlCol="0">
            <a:spAutoFit/>
          </a:bodyPr>
          <a:lstStyle/>
          <a:p>
            <a:r>
              <a:rPr lang="en-US" sz="1400" dirty="0" err="1"/>
              <a:t>clk</a:t>
            </a:r>
            <a:endParaRPr lang="en-US" sz="1400" dirty="0"/>
          </a:p>
        </p:txBody>
      </p:sp>
      <p:sp>
        <p:nvSpPr>
          <p:cNvPr id="50" name="TextBox 49">
            <a:extLst>
              <a:ext uri="{FF2B5EF4-FFF2-40B4-BE49-F238E27FC236}">
                <a16:creationId xmlns:a16="http://schemas.microsoft.com/office/drawing/2014/main" id="{62D0B80A-D426-409F-AF31-3F4E2EEF618A}"/>
              </a:ext>
            </a:extLst>
          </p:cNvPr>
          <p:cNvSpPr txBox="1"/>
          <p:nvPr/>
        </p:nvSpPr>
        <p:spPr>
          <a:xfrm>
            <a:off x="743475" y="1856485"/>
            <a:ext cx="533400" cy="307777"/>
          </a:xfrm>
          <a:prstGeom prst="rect">
            <a:avLst/>
          </a:prstGeom>
          <a:noFill/>
        </p:spPr>
        <p:txBody>
          <a:bodyPr wrap="square" rtlCol="0">
            <a:spAutoFit/>
          </a:bodyPr>
          <a:lstStyle/>
          <a:p>
            <a:r>
              <a:rPr lang="en-US" sz="1400" dirty="0" err="1"/>
              <a:t>rst</a:t>
            </a:r>
            <a:endParaRPr lang="en-US" sz="1400" dirty="0"/>
          </a:p>
        </p:txBody>
      </p:sp>
      <p:cxnSp>
        <p:nvCxnSpPr>
          <p:cNvPr id="53" name="Straight Arrow Connector 52">
            <a:extLst>
              <a:ext uri="{FF2B5EF4-FFF2-40B4-BE49-F238E27FC236}">
                <a16:creationId xmlns:a16="http://schemas.microsoft.com/office/drawing/2014/main" id="{1318DC67-4B80-4453-99D2-EC0BF7B1F4FF}"/>
              </a:ext>
            </a:extLst>
          </p:cNvPr>
          <p:cNvCxnSpPr/>
          <p:nvPr/>
        </p:nvCxnSpPr>
        <p:spPr>
          <a:xfrm>
            <a:off x="3737245" y="2744161"/>
            <a:ext cx="409379" cy="0"/>
          </a:xfrm>
          <a:prstGeom prst="straightConnector1">
            <a:avLst/>
          </a:prstGeom>
          <a:noFill/>
          <a:ln w="19050" cap="flat" cmpd="sng" algn="ctr">
            <a:solidFill>
              <a:schemeClr val="tx1"/>
            </a:solidFill>
            <a:prstDash val="solid"/>
            <a:tailEnd type="triangle"/>
          </a:ln>
          <a:effectLst/>
        </p:spPr>
      </p:cxnSp>
      <p:sp>
        <p:nvSpPr>
          <p:cNvPr id="58" name="Curved Down Arrow 82">
            <a:extLst>
              <a:ext uri="{FF2B5EF4-FFF2-40B4-BE49-F238E27FC236}">
                <a16:creationId xmlns:a16="http://schemas.microsoft.com/office/drawing/2014/main" id="{6AD74085-0472-4CC1-8932-154CFEEC653F}"/>
              </a:ext>
            </a:extLst>
          </p:cNvPr>
          <p:cNvSpPr/>
          <p:nvPr/>
        </p:nvSpPr>
        <p:spPr>
          <a:xfrm>
            <a:off x="1928742" y="2428127"/>
            <a:ext cx="533400" cy="288377"/>
          </a:xfrm>
          <a:prstGeom prst="curvedDownArrow">
            <a:avLst/>
          </a:prstGeom>
          <a:solidFill>
            <a:schemeClr val="bg1"/>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FFFFFF"/>
              </a:solidFill>
              <a:effectLst/>
              <a:uLnTx/>
              <a:uFillTx/>
              <a:latin typeface="Tahoma"/>
              <a:ea typeface="+mn-ea"/>
              <a:cs typeface="+mn-cs"/>
            </a:endParaRPr>
          </a:p>
        </p:txBody>
      </p:sp>
      <p:cxnSp>
        <p:nvCxnSpPr>
          <p:cNvPr id="59" name="Straight Arrow Connector 58">
            <a:extLst>
              <a:ext uri="{FF2B5EF4-FFF2-40B4-BE49-F238E27FC236}">
                <a16:creationId xmlns:a16="http://schemas.microsoft.com/office/drawing/2014/main" id="{3F469287-F30E-4384-9B54-B1EA22BC9781}"/>
              </a:ext>
            </a:extLst>
          </p:cNvPr>
          <p:cNvCxnSpPr/>
          <p:nvPr/>
        </p:nvCxnSpPr>
        <p:spPr>
          <a:xfrm flipH="1">
            <a:off x="3729239" y="3958767"/>
            <a:ext cx="409380" cy="0"/>
          </a:xfrm>
          <a:prstGeom prst="straightConnector1">
            <a:avLst/>
          </a:prstGeom>
          <a:noFill/>
          <a:ln w="19050" cap="flat" cmpd="sng" algn="ctr">
            <a:solidFill>
              <a:schemeClr val="tx1"/>
            </a:solidFill>
            <a:prstDash val="solid"/>
            <a:tailEnd type="triangle"/>
          </a:ln>
          <a:effectLst/>
        </p:spPr>
      </p:cxnSp>
      <p:sp>
        <p:nvSpPr>
          <p:cNvPr id="60" name="TextBox 59">
            <a:extLst>
              <a:ext uri="{FF2B5EF4-FFF2-40B4-BE49-F238E27FC236}">
                <a16:creationId xmlns:a16="http://schemas.microsoft.com/office/drawing/2014/main" id="{AA4344EC-896C-4B98-9F06-A2F7138144E4}"/>
              </a:ext>
            </a:extLst>
          </p:cNvPr>
          <p:cNvSpPr txBox="1"/>
          <p:nvPr/>
        </p:nvSpPr>
        <p:spPr>
          <a:xfrm>
            <a:off x="2590650" y="3732964"/>
            <a:ext cx="1177971" cy="307777"/>
          </a:xfrm>
          <a:prstGeom prst="rect">
            <a:avLst/>
          </a:prstGeom>
          <a:noFill/>
        </p:spPr>
        <p:txBody>
          <a:bodyPr wrap="square" rtlCol="0">
            <a:spAutoFit/>
          </a:bodyPr>
          <a:lstStyle/>
          <a:p>
            <a:r>
              <a:rPr lang="en-US" sz="1400" dirty="0" err="1"/>
              <a:t>dma_done</a:t>
            </a:r>
            <a:endParaRPr lang="en-US" sz="1400" dirty="0"/>
          </a:p>
        </p:txBody>
      </p:sp>
      <p:sp>
        <p:nvSpPr>
          <p:cNvPr id="61" name="TextBox 60">
            <a:extLst>
              <a:ext uri="{FF2B5EF4-FFF2-40B4-BE49-F238E27FC236}">
                <a16:creationId xmlns:a16="http://schemas.microsoft.com/office/drawing/2014/main" id="{042F3256-35C2-411E-8D2E-4532152A3F93}"/>
              </a:ext>
            </a:extLst>
          </p:cNvPr>
          <p:cNvSpPr txBox="1"/>
          <p:nvPr/>
        </p:nvSpPr>
        <p:spPr>
          <a:xfrm>
            <a:off x="5680000" y="1680886"/>
            <a:ext cx="710451" cy="400110"/>
          </a:xfrm>
          <a:prstGeom prst="rect">
            <a:avLst/>
          </a:prstGeom>
          <a:noFill/>
          <a:ln>
            <a:solidFill>
              <a:schemeClr val="bg1"/>
            </a:solidFill>
          </a:ln>
        </p:spPr>
        <p:txBody>
          <a:bodyPr wrap="none" rtlCol="0">
            <a:spAutoFit/>
          </a:bodyPr>
          <a:lstStyle/>
          <a:p>
            <a:r>
              <a:rPr lang="en-US" sz="2000" dirty="0"/>
              <a:t>DMA</a:t>
            </a:r>
          </a:p>
        </p:txBody>
      </p:sp>
      <p:sp>
        <p:nvSpPr>
          <p:cNvPr id="62" name="Curved Down Arrow 87">
            <a:extLst>
              <a:ext uri="{FF2B5EF4-FFF2-40B4-BE49-F238E27FC236}">
                <a16:creationId xmlns:a16="http://schemas.microsoft.com/office/drawing/2014/main" id="{66CC3B43-1CEB-4806-871F-7482415B3AC4}"/>
              </a:ext>
            </a:extLst>
          </p:cNvPr>
          <p:cNvSpPr/>
          <p:nvPr/>
        </p:nvSpPr>
        <p:spPr>
          <a:xfrm>
            <a:off x="5873676" y="2361635"/>
            <a:ext cx="533400" cy="288377"/>
          </a:xfrm>
          <a:prstGeom prst="curvedDownArrow">
            <a:avLst/>
          </a:prstGeom>
          <a:solidFill>
            <a:schemeClr val="bg1"/>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FFFFFF"/>
              </a:solidFill>
              <a:effectLst/>
              <a:uLnTx/>
              <a:uFillTx/>
              <a:latin typeface="Tahoma"/>
              <a:ea typeface="+mn-ea"/>
              <a:cs typeface="+mn-cs"/>
            </a:endParaRPr>
          </a:p>
        </p:txBody>
      </p:sp>
      <p:sp>
        <p:nvSpPr>
          <p:cNvPr id="63" name="TextBox 62">
            <a:extLst>
              <a:ext uri="{FF2B5EF4-FFF2-40B4-BE49-F238E27FC236}">
                <a16:creationId xmlns:a16="http://schemas.microsoft.com/office/drawing/2014/main" id="{052E31DA-DDC5-4CEE-9EEE-63553F4DCBC2}"/>
              </a:ext>
            </a:extLst>
          </p:cNvPr>
          <p:cNvSpPr txBox="1"/>
          <p:nvPr/>
        </p:nvSpPr>
        <p:spPr>
          <a:xfrm>
            <a:off x="1350499" y="1625050"/>
            <a:ext cx="1689886" cy="400110"/>
          </a:xfrm>
          <a:prstGeom prst="rect">
            <a:avLst/>
          </a:prstGeom>
          <a:noFill/>
          <a:ln>
            <a:solidFill>
              <a:schemeClr val="bg1"/>
            </a:solidFill>
          </a:ln>
        </p:spPr>
        <p:txBody>
          <a:bodyPr wrap="none" rtlCol="0">
            <a:spAutoFit/>
          </a:bodyPr>
          <a:lstStyle/>
          <a:p>
            <a:r>
              <a:rPr lang="en-US" sz="2000" dirty="0"/>
              <a:t>CPU Stimulus</a:t>
            </a:r>
          </a:p>
        </p:txBody>
      </p:sp>
      <p:sp>
        <p:nvSpPr>
          <p:cNvPr id="64" name="TextBox 63">
            <a:extLst>
              <a:ext uri="{FF2B5EF4-FFF2-40B4-BE49-F238E27FC236}">
                <a16:creationId xmlns:a16="http://schemas.microsoft.com/office/drawing/2014/main" id="{9BD614BD-80E6-4F13-954C-8159C908AD54}"/>
              </a:ext>
            </a:extLst>
          </p:cNvPr>
          <p:cNvSpPr txBox="1"/>
          <p:nvPr/>
        </p:nvSpPr>
        <p:spPr>
          <a:xfrm>
            <a:off x="9676924" y="1640256"/>
            <a:ext cx="694421" cy="400110"/>
          </a:xfrm>
          <a:prstGeom prst="rect">
            <a:avLst/>
          </a:prstGeom>
          <a:noFill/>
          <a:ln>
            <a:solidFill>
              <a:schemeClr val="bg1"/>
            </a:solidFill>
          </a:ln>
        </p:spPr>
        <p:txBody>
          <a:bodyPr wrap="none" rtlCol="0">
            <a:spAutoFit/>
          </a:bodyPr>
          <a:lstStyle/>
          <a:p>
            <a:r>
              <a:rPr lang="en-US" sz="2000" dirty="0"/>
              <a:t>RAM</a:t>
            </a:r>
          </a:p>
        </p:txBody>
      </p:sp>
      <p:sp>
        <p:nvSpPr>
          <p:cNvPr id="66" name="Rectangle 65">
            <a:extLst>
              <a:ext uri="{FF2B5EF4-FFF2-40B4-BE49-F238E27FC236}">
                <a16:creationId xmlns:a16="http://schemas.microsoft.com/office/drawing/2014/main" id="{C8BF6721-573B-45C4-851E-72F8B049DEBC}"/>
              </a:ext>
            </a:extLst>
          </p:cNvPr>
          <p:cNvSpPr/>
          <p:nvPr/>
        </p:nvSpPr>
        <p:spPr>
          <a:xfrm>
            <a:off x="9684723" y="4751154"/>
            <a:ext cx="339071" cy="303522"/>
          </a:xfrm>
          <a:prstGeom prst="rect">
            <a:avLst/>
          </a:prstGeom>
          <a:solidFill>
            <a:schemeClr val="bg1"/>
          </a:solidFill>
          <a:ln w="19050" cap="flat" cmpd="sng" algn="ctr">
            <a:solidFill>
              <a:schemeClr val="accent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FFFFFF"/>
              </a:solidFill>
              <a:effectLst/>
              <a:uLnTx/>
              <a:uFillTx/>
              <a:latin typeface="Tahoma"/>
              <a:ea typeface="+mn-ea"/>
              <a:cs typeface="+mn-cs"/>
            </a:endParaRPr>
          </a:p>
        </p:txBody>
      </p:sp>
      <p:sp>
        <p:nvSpPr>
          <p:cNvPr id="67" name="TextBox 66">
            <a:extLst>
              <a:ext uri="{FF2B5EF4-FFF2-40B4-BE49-F238E27FC236}">
                <a16:creationId xmlns:a16="http://schemas.microsoft.com/office/drawing/2014/main" id="{EFF8734D-DA4C-4E83-AF24-95757AE51E8E}"/>
              </a:ext>
            </a:extLst>
          </p:cNvPr>
          <p:cNvSpPr txBox="1"/>
          <p:nvPr/>
        </p:nvSpPr>
        <p:spPr>
          <a:xfrm>
            <a:off x="10048332" y="4727526"/>
            <a:ext cx="1476686" cy="261610"/>
          </a:xfrm>
          <a:prstGeom prst="rect">
            <a:avLst/>
          </a:prstGeom>
          <a:noFill/>
        </p:spPr>
        <p:txBody>
          <a:bodyPr wrap="none" rtlCol="0">
            <a:spAutoFit/>
          </a:bodyPr>
          <a:lstStyle/>
          <a:p>
            <a:r>
              <a:rPr lang="en-US" sz="1100" dirty="0"/>
              <a:t>= top level of design</a:t>
            </a:r>
          </a:p>
        </p:txBody>
      </p:sp>
      <p:sp>
        <p:nvSpPr>
          <p:cNvPr id="68" name="TextBox 67">
            <a:extLst>
              <a:ext uri="{FF2B5EF4-FFF2-40B4-BE49-F238E27FC236}">
                <a16:creationId xmlns:a16="http://schemas.microsoft.com/office/drawing/2014/main" id="{BD3DACEC-20D6-4107-9458-9C1AB0B640F6}"/>
              </a:ext>
            </a:extLst>
          </p:cNvPr>
          <p:cNvSpPr txBox="1"/>
          <p:nvPr/>
        </p:nvSpPr>
        <p:spPr>
          <a:xfrm>
            <a:off x="2425844" y="2623258"/>
            <a:ext cx="1275887" cy="246221"/>
          </a:xfrm>
          <a:prstGeom prst="rect">
            <a:avLst/>
          </a:prstGeom>
          <a:noFill/>
        </p:spPr>
        <p:txBody>
          <a:bodyPr wrap="square" rtlCol="0">
            <a:spAutoFit/>
          </a:bodyPr>
          <a:lstStyle/>
          <a:p>
            <a:r>
              <a:rPr lang="en-US" sz="1000" dirty="0" err="1"/>
              <a:t>apb_master_ports</a:t>
            </a:r>
            <a:endParaRPr lang="en-US" sz="1000" dirty="0"/>
          </a:p>
        </p:txBody>
      </p:sp>
      <p:sp>
        <p:nvSpPr>
          <p:cNvPr id="69" name="TextBox 68">
            <a:extLst>
              <a:ext uri="{FF2B5EF4-FFF2-40B4-BE49-F238E27FC236}">
                <a16:creationId xmlns:a16="http://schemas.microsoft.com/office/drawing/2014/main" id="{A89FD1B4-7AD8-413D-8165-F68FF6BE09F2}"/>
              </a:ext>
            </a:extLst>
          </p:cNvPr>
          <p:cNvSpPr txBox="1"/>
          <p:nvPr/>
        </p:nvSpPr>
        <p:spPr>
          <a:xfrm>
            <a:off x="8641666" y="2616945"/>
            <a:ext cx="1275887" cy="246221"/>
          </a:xfrm>
          <a:prstGeom prst="rect">
            <a:avLst/>
          </a:prstGeom>
          <a:noFill/>
        </p:spPr>
        <p:txBody>
          <a:bodyPr wrap="square" rtlCol="0">
            <a:spAutoFit/>
          </a:bodyPr>
          <a:lstStyle/>
          <a:p>
            <a:r>
              <a:rPr lang="en-US" sz="1000" dirty="0" err="1"/>
              <a:t>apb_slave_ports</a:t>
            </a:r>
            <a:endParaRPr lang="en-US" sz="1000" dirty="0"/>
          </a:p>
        </p:txBody>
      </p:sp>
      <p:sp>
        <p:nvSpPr>
          <p:cNvPr id="70" name="TextBox 69">
            <a:extLst>
              <a:ext uri="{FF2B5EF4-FFF2-40B4-BE49-F238E27FC236}">
                <a16:creationId xmlns:a16="http://schemas.microsoft.com/office/drawing/2014/main" id="{508A2865-E2CA-47DD-954A-ADDEFD48C2BF}"/>
              </a:ext>
            </a:extLst>
          </p:cNvPr>
          <p:cNvSpPr txBox="1"/>
          <p:nvPr/>
        </p:nvSpPr>
        <p:spPr>
          <a:xfrm>
            <a:off x="4697468" y="2612794"/>
            <a:ext cx="1275887" cy="246221"/>
          </a:xfrm>
          <a:prstGeom prst="rect">
            <a:avLst/>
          </a:prstGeom>
          <a:noFill/>
        </p:spPr>
        <p:txBody>
          <a:bodyPr wrap="square" rtlCol="0">
            <a:spAutoFit/>
          </a:bodyPr>
          <a:lstStyle/>
          <a:p>
            <a:r>
              <a:rPr lang="en-US" sz="1000" dirty="0" err="1"/>
              <a:t>apb_slave_ports</a:t>
            </a:r>
            <a:endParaRPr lang="en-US" sz="1000" dirty="0"/>
          </a:p>
        </p:txBody>
      </p:sp>
      <p:pic>
        <p:nvPicPr>
          <p:cNvPr id="71" name="Picture 70">
            <a:extLst>
              <a:ext uri="{FF2B5EF4-FFF2-40B4-BE49-F238E27FC236}">
                <a16:creationId xmlns:a16="http://schemas.microsoft.com/office/drawing/2014/main" id="{27E2A6B6-E6CC-4FB8-8809-2CB11A0DDCA5}"/>
              </a:ext>
            </a:extLst>
          </p:cNvPr>
          <p:cNvPicPr>
            <a:picLocks noChangeAspect="1"/>
          </p:cNvPicPr>
          <p:nvPr/>
        </p:nvPicPr>
        <p:blipFill>
          <a:blip r:embed="rId2"/>
          <a:stretch>
            <a:fillRect/>
          </a:stretch>
        </p:blipFill>
        <p:spPr>
          <a:xfrm>
            <a:off x="4567201" y="4390611"/>
            <a:ext cx="3057597" cy="2036384"/>
          </a:xfrm>
          <a:prstGeom prst="rect">
            <a:avLst/>
          </a:prstGeom>
        </p:spPr>
      </p:pic>
    </p:spTree>
    <p:extLst>
      <p:ext uri="{BB962C8B-B14F-4D97-AF65-F5344CB8AC3E}">
        <p14:creationId xmlns:p14="http://schemas.microsoft.com/office/powerpoint/2010/main" val="2077595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a:xfrm>
            <a:off x="410400" y="478800"/>
            <a:ext cx="11312677" cy="576000"/>
          </a:xfrm>
        </p:spPr>
        <p:txBody>
          <a:bodyPr anchor="b">
            <a:normAutofit/>
          </a:bodyPr>
          <a:lstStyle/>
          <a:p>
            <a:r>
              <a:rPr lang="en-US" dirty="0"/>
              <a:t>Running 52_apb Example RTL</a:t>
            </a:r>
          </a:p>
        </p:txBody>
      </p:sp>
      <p:sp>
        <p:nvSpPr>
          <p:cNvPr id="13" name="Content Placeholder 2">
            <a:extLst>
              <a:ext uri="{FF2B5EF4-FFF2-40B4-BE49-F238E27FC236}">
                <a16:creationId xmlns:a16="http://schemas.microsoft.com/office/drawing/2014/main" id="{47C2FC59-64AA-4246-A03C-AEEC1D01A0B0}"/>
              </a:ext>
            </a:extLst>
          </p:cNvPr>
          <p:cNvSpPr>
            <a:spLocks noGrp="1"/>
          </p:cNvSpPr>
          <p:nvPr>
            <p:ph sz="half" idx="1"/>
          </p:nvPr>
        </p:nvSpPr>
        <p:spPr>
          <a:xfrm>
            <a:off x="411161" y="1414800"/>
            <a:ext cx="10295421" cy="379276"/>
          </a:xfrm>
        </p:spPr>
        <p:txBody>
          <a:bodyPr/>
          <a:lstStyle/>
          <a:p>
            <a:r>
              <a:rPr lang="en-US" dirty="0"/>
              <a:t>Note clean preservation of all APB signal names in the Catapult generated Verilog RTL.</a:t>
            </a:r>
          </a:p>
        </p:txBody>
      </p:sp>
      <p:pic>
        <p:nvPicPr>
          <p:cNvPr id="8" name="Content Placeholder 7">
            <a:extLst>
              <a:ext uri="{FF2B5EF4-FFF2-40B4-BE49-F238E27FC236}">
                <a16:creationId xmlns:a16="http://schemas.microsoft.com/office/drawing/2014/main" id="{5C5D84CB-7B78-4FD8-BC49-FBC88AFA991B}"/>
              </a:ext>
            </a:extLst>
          </p:cNvPr>
          <p:cNvPicPr>
            <a:picLocks noGrp="1" noChangeAspect="1"/>
          </p:cNvPicPr>
          <p:nvPr>
            <p:ph sz="half" idx="2"/>
          </p:nvPr>
        </p:nvPicPr>
        <p:blipFill>
          <a:blip r:embed="rId2"/>
          <a:stretch>
            <a:fillRect/>
          </a:stretch>
        </p:blipFill>
        <p:spPr>
          <a:xfrm>
            <a:off x="529347" y="2021582"/>
            <a:ext cx="11074782" cy="3322435"/>
          </a:xfrm>
          <a:noFill/>
        </p:spPr>
      </p:pic>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a:xfrm>
            <a:off x="1059160" y="6310800"/>
            <a:ext cx="9216000" cy="547200"/>
          </a:xfrm>
        </p:spPr>
        <p:txBody>
          <a:bodyPr anchor="ctr">
            <a:normAutofit/>
          </a:bodyPr>
          <a:lstStyle/>
          <a:p>
            <a:pPr>
              <a:spcAft>
                <a:spcPts val="600"/>
              </a:spcAft>
            </a:pPr>
            <a:r>
              <a:rPr lang="en-US"/>
              <a:t>Restricted | © Siemens 2021 | 2021-04-15 | Siemens Digital Industries Software | Where today meets tomorrow.</a:t>
            </a:r>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a:xfrm>
            <a:off x="411162" y="6310800"/>
            <a:ext cx="648000" cy="547200"/>
          </a:xfrm>
        </p:spPr>
        <p:txBody>
          <a:bodyPr anchor="ctr">
            <a:normAutofit/>
          </a:bodyPr>
          <a:lstStyle/>
          <a:p>
            <a:pPr>
              <a:spcAft>
                <a:spcPts val="600"/>
              </a:spcAft>
            </a:pPr>
            <a:r>
              <a:rPr lang="en-US"/>
              <a:t>Page </a:t>
            </a:r>
            <a:fld id="{15EBE321-CBB1-4E91-BD14-37C8D44326FB}" type="slidenum">
              <a:rPr lang="en-US" smtClean="0"/>
              <a:pPr>
                <a:spcAft>
                  <a:spcPts val="600"/>
                </a:spcAft>
              </a:pPr>
              <a:t>45</a:t>
            </a:fld>
            <a:endParaRPr lang="en-US"/>
          </a:p>
        </p:txBody>
      </p:sp>
    </p:spTree>
    <p:extLst>
      <p:ext uri="{BB962C8B-B14F-4D97-AF65-F5344CB8AC3E}">
        <p14:creationId xmlns:p14="http://schemas.microsoft.com/office/powerpoint/2010/main" val="1507377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Custom Protocol Concluding Thoughts</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46</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a:bodyPr>
          <a:lstStyle/>
          <a:p>
            <a:pPr marL="522900" lvl="1" indent="-342900"/>
            <a:r>
              <a:rPr lang="en-US" dirty="0"/>
              <a:t>If you are more comfortable writing Verilog RTL than </a:t>
            </a:r>
            <a:r>
              <a:rPr lang="en-US" dirty="0" err="1"/>
              <a:t>SystemC</a:t>
            </a:r>
            <a:r>
              <a:rPr lang="en-US" dirty="0"/>
              <a:t>, one approach is to write transactors in Verilog RTL first and then just translate to SC </a:t>
            </a:r>
            <a:r>
              <a:rPr lang="en-US" dirty="0" err="1"/>
              <a:t>Matchlib</a:t>
            </a:r>
            <a:r>
              <a:rPr lang="en-US" dirty="0"/>
              <a:t> afterwards.</a:t>
            </a:r>
          </a:p>
          <a:p>
            <a:pPr marL="702900" lvl="2" indent="-342900"/>
            <a:r>
              <a:rPr lang="en-US" dirty="0"/>
              <a:t>After all, we are really just writing RTL in the transactors.</a:t>
            </a:r>
          </a:p>
          <a:p>
            <a:pPr marL="702900" lvl="2" indent="-342900"/>
            <a:endParaRPr lang="en-US" dirty="0"/>
          </a:p>
          <a:p>
            <a:pPr marL="522900" lvl="1" indent="-342900"/>
            <a:r>
              <a:rPr lang="en-US" dirty="0"/>
              <a:t>Applying the presented guidelines to a future ARM AHB transactor:</a:t>
            </a:r>
          </a:p>
          <a:p>
            <a:pPr marL="702900" lvl="2" indent="-342900"/>
            <a:r>
              <a:rPr lang="en-US" dirty="0"/>
              <a:t>Will look very similar to APB transactor</a:t>
            </a:r>
          </a:p>
          <a:p>
            <a:pPr marL="702900" lvl="2" indent="-342900"/>
            <a:r>
              <a:rPr lang="en-US" dirty="0"/>
              <a:t>Each req/</a:t>
            </a:r>
            <a:r>
              <a:rPr lang="en-US" dirty="0" err="1"/>
              <a:t>rsp</a:t>
            </a:r>
            <a:r>
              <a:rPr lang="en-US" dirty="0"/>
              <a:t> represents a single AHB beat (principle: stay close to the HW protocol. Need to support AHB bursts.)</a:t>
            </a:r>
          </a:p>
          <a:p>
            <a:pPr marL="702900" lvl="2" indent="-342900"/>
            <a:r>
              <a:rPr lang="en-US" dirty="0"/>
              <a:t>Detailed AHB cycle level behavior is hidden from HLS model.</a:t>
            </a:r>
          </a:p>
          <a:p>
            <a:pPr marL="522900" lvl="1" indent="-342900"/>
            <a:endParaRPr lang="en-US" dirty="0"/>
          </a:p>
        </p:txBody>
      </p:sp>
    </p:spTree>
    <p:extLst>
      <p:ext uri="{BB962C8B-B14F-4D97-AF65-F5344CB8AC3E}">
        <p14:creationId xmlns:p14="http://schemas.microsoft.com/office/powerpoint/2010/main" val="4088333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Shared Memories in </a:t>
            </a:r>
            <a:r>
              <a:rPr lang="en-US" sz="2800" dirty="0" err="1"/>
              <a:t>SystemC</a:t>
            </a:r>
            <a:r>
              <a:rPr lang="en-US" sz="2800" dirty="0"/>
              <a:t> Designs – Approach #1</a:t>
            </a:r>
          </a:p>
        </p:txBody>
      </p:sp>
      <p:sp>
        <p:nvSpPr>
          <p:cNvPr id="3" name="Slide Number Placeholder 2"/>
          <p:cNvSpPr>
            <a:spLocks noGrp="1"/>
          </p:cNvSpPr>
          <p:nvPr>
            <p:ph type="sldNum" sz="quarter" idx="11"/>
          </p:nvPr>
        </p:nvSpPr>
        <p:spPr/>
        <p:txBody>
          <a:bodyPr/>
          <a:lstStyle/>
          <a:p>
            <a:fld id="{B8EE6C0D-8D49-4EF2-B5AB-91C9339EB8BA}" type="slidenum">
              <a:rPr lang="en-US" smtClean="0"/>
              <a:pPr/>
              <a:t>47</a:t>
            </a:fld>
            <a:endParaRPr lang="en-US" dirty="0"/>
          </a:p>
        </p:txBody>
      </p:sp>
      <p:sp>
        <p:nvSpPr>
          <p:cNvPr id="4" name="Content Placeholder 3"/>
          <p:cNvSpPr>
            <a:spLocks noGrp="1"/>
          </p:cNvSpPr>
          <p:nvPr>
            <p:ph sz="half" idx="2"/>
          </p:nvPr>
        </p:nvSpPr>
        <p:spPr>
          <a:xfrm>
            <a:off x="513652" y="1219200"/>
            <a:ext cx="11449748" cy="5035296"/>
          </a:xfrm>
        </p:spPr>
        <p:txBody>
          <a:bodyPr/>
          <a:lstStyle/>
          <a:p>
            <a:r>
              <a:rPr lang="en-US" sz="2400" dirty="0"/>
              <a:t>Definition: A shared memory is an array in HLS that is preserved thru HLS that is accessed by more than one thread.</a:t>
            </a:r>
          </a:p>
          <a:p>
            <a:r>
              <a:rPr lang="en-US" sz="2400" dirty="0"/>
              <a:t>Approach #1: “Make the shared memory go away”</a:t>
            </a:r>
          </a:p>
          <a:p>
            <a:pPr lvl="1"/>
            <a:r>
              <a:rPr lang="en-US" sz="2000" dirty="0"/>
              <a:t>This approach is what many </a:t>
            </a:r>
            <a:r>
              <a:rPr lang="en-US" sz="2000" dirty="0" err="1"/>
              <a:t>Matchlib</a:t>
            </a:r>
            <a:r>
              <a:rPr lang="en-US" sz="2000" dirty="0"/>
              <a:t> users do in practice.</a:t>
            </a:r>
          </a:p>
          <a:p>
            <a:pPr lvl="1"/>
            <a:r>
              <a:rPr lang="en-US" sz="2000" dirty="0"/>
              <a:t>Use only preserved arrays which are accessed by a </a:t>
            </a:r>
            <a:r>
              <a:rPr lang="en-US" sz="2000" dirty="0">
                <a:solidFill>
                  <a:srgbClr val="FF0000"/>
                </a:solidFill>
              </a:rPr>
              <a:t>single thread</a:t>
            </a:r>
          </a:p>
          <a:p>
            <a:pPr lvl="1"/>
            <a:r>
              <a:rPr lang="en-US" sz="2000" dirty="0"/>
              <a:t>Use architectural directives in Catapult to allocate ports for those rams, etc.</a:t>
            </a:r>
          </a:p>
          <a:p>
            <a:pPr lvl="1"/>
            <a:r>
              <a:rPr lang="en-US" sz="2000" dirty="0"/>
              <a:t>Use </a:t>
            </a:r>
            <a:r>
              <a:rPr lang="en-US" sz="2000" dirty="0" err="1"/>
              <a:t>Matchlib</a:t>
            </a:r>
            <a:r>
              <a:rPr lang="en-US" sz="2000" dirty="0"/>
              <a:t> components such as Scratchpad, </a:t>
            </a:r>
            <a:r>
              <a:rPr lang="en-US" sz="2000" dirty="0" err="1"/>
              <a:t>ArbitratedScratchpad</a:t>
            </a:r>
            <a:r>
              <a:rPr lang="en-US" sz="2000" dirty="0"/>
              <a:t>, etc., to route requests from other threads to those arrays.</a:t>
            </a:r>
          </a:p>
          <a:p>
            <a:pPr lvl="1"/>
            <a:r>
              <a:rPr lang="en-US" sz="2000" dirty="0"/>
              <a:t>If throughput is top concern, and a few extra cycles of latency is OK, this is a very robust and flexible approach.</a:t>
            </a:r>
          </a:p>
          <a:p>
            <a:pPr lvl="1"/>
            <a:r>
              <a:rPr lang="en-US" sz="2000" dirty="0"/>
              <a:t>Pre-HLS sim will be throughput accurate under assumption that mem </a:t>
            </a:r>
            <a:r>
              <a:rPr lang="en-US" sz="2000" dirty="0" err="1"/>
              <a:t>rd</a:t>
            </a:r>
            <a:r>
              <a:rPr lang="en-US" sz="2000" dirty="0"/>
              <a:t> </a:t>
            </a:r>
            <a:r>
              <a:rPr lang="en-US" sz="2000" dirty="0" err="1"/>
              <a:t>wr</a:t>
            </a:r>
            <a:r>
              <a:rPr lang="en-US" sz="2000" dirty="0"/>
              <a:t> access to arrays within threads are not the bottleneck</a:t>
            </a:r>
          </a:p>
          <a:p>
            <a:endParaRPr lang="en-US" dirty="0"/>
          </a:p>
        </p:txBody>
      </p:sp>
    </p:spTree>
    <p:extLst>
      <p:ext uri="{BB962C8B-B14F-4D97-AF65-F5344CB8AC3E}">
        <p14:creationId xmlns:p14="http://schemas.microsoft.com/office/powerpoint/2010/main" val="270720840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Shared Memories in </a:t>
            </a:r>
            <a:r>
              <a:rPr lang="en-US" sz="2800" dirty="0" err="1"/>
              <a:t>SystemC</a:t>
            </a:r>
            <a:r>
              <a:rPr lang="en-US" sz="2800" dirty="0"/>
              <a:t> Designs – Approach #2</a:t>
            </a:r>
          </a:p>
        </p:txBody>
      </p:sp>
      <p:sp>
        <p:nvSpPr>
          <p:cNvPr id="3" name="Slide Number Placeholder 2"/>
          <p:cNvSpPr>
            <a:spLocks noGrp="1"/>
          </p:cNvSpPr>
          <p:nvPr>
            <p:ph type="sldNum" sz="quarter" idx="11"/>
          </p:nvPr>
        </p:nvSpPr>
        <p:spPr/>
        <p:txBody>
          <a:bodyPr/>
          <a:lstStyle/>
          <a:p>
            <a:fld id="{B8EE6C0D-8D49-4EF2-B5AB-91C9339EB8BA}" type="slidenum">
              <a:rPr lang="en-US" smtClean="0"/>
              <a:pPr/>
              <a:t>48</a:t>
            </a:fld>
            <a:endParaRPr lang="en-US" dirty="0"/>
          </a:p>
        </p:txBody>
      </p:sp>
      <p:sp>
        <p:nvSpPr>
          <p:cNvPr id="4" name="Content Placeholder 3"/>
          <p:cNvSpPr>
            <a:spLocks noGrp="1"/>
          </p:cNvSpPr>
          <p:nvPr>
            <p:ph sz="half" idx="2"/>
          </p:nvPr>
        </p:nvSpPr>
        <p:spPr>
          <a:xfrm>
            <a:off x="513652" y="1219200"/>
            <a:ext cx="11449748" cy="5035296"/>
          </a:xfrm>
        </p:spPr>
        <p:txBody>
          <a:bodyPr/>
          <a:lstStyle/>
          <a:p>
            <a:r>
              <a:rPr lang="en-US" sz="2000" dirty="0"/>
              <a:t>Approach #2: Use memory model from Catapult Memory Generator</a:t>
            </a:r>
          </a:p>
          <a:p>
            <a:pPr lvl="1"/>
            <a:r>
              <a:rPr lang="en-US" sz="1600" dirty="0"/>
              <a:t>This is demonstrated in 12_ping_pong_mem</a:t>
            </a:r>
          </a:p>
          <a:p>
            <a:pPr lvl="1"/>
            <a:r>
              <a:rPr lang="en-US" sz="1600" dirty="0"/>
              <a:t>Each thread accessing memory needs a dedicated RAM port</a:t>
            </a:r>
          </a:p>
          <a:p>
            <a:pPr lvl="1"/>
            <a:r>
              <a:rPr lang="en-US" sz="1600" dirty="0"/>
              <a:t>There needs to be some synchronization scheme to avoid data races between threads</a:t>
            </a:r>
          </a:p>
          <a:p>
            <a:pPr lvl="2"/>
            <a:r>
              <a:rPr lang="en-US" sz="1600" dirty="0"/>
              <a:t>12_ping_pong_mem uses Connections::</a:t>
            </a:r>
            <a:r>
              <a:rPr lang="en-US" sz="1600" dirty="0" err="1"/>
              <a:t>SyncChannel</a:t>
            </a:r>
            <a:endParaRPr lang="en-US" sz="1600" dirty="0"/>
          </a:p>
          <a:p>
            <a:pPr lvl="1"/>
            <a:r>
              <a:rPr lang="en-US" sz="1600" dirty="0"/>
              <a:t>Catapult memory generator SC models currently need “wait(0.3, SC_NS)” statements deleted from them so they work properly in </a:t>
            </a:r>
            <a:r>
              <a:rPr lang="en-US" sz="1600" dirty="0" err="1"/>
              <a:t>Matchlib</a:t>
            </a:r>
            <a:r>
              <a:rPr lang="en-US" sz="1600" dirty="0"/>
              <a:t> sims</a:t>
            </a:r>
          </a:p>
          <a:p>
            <a:pPr lvl="1"/>
            <a:r>
              <a:rPr lang="en-US" sz="1600" dirty="0"/>
              <a:t>Catapult memory generator SC models currently do not participate in </a:t>
            </a:r>
            <a:r>
              <a:rPr lang="en-US" sz="1600" dirty="0" err="1"/>
              <a:t>Matchlib</a:t>
            </a:r>
            <a:r>
              <a:rPr lang="en-US" sz="1600" dirty="0"/>
              <a:t> “</a:t>
            </a:r>
            <a:r>
              <a:rPr lang="en-US" sz="1600" dirty="0" err="1"/>
              <a:t>thruput</a:t>
            </a:r>
            <a:r>
              <a:rPr lang="en-US" sz="1600" dirty="0"/>
              <a:t> accurate” simulation mechanism, so sim will not be </a:t>
            </a:r>
            <a:r>
              <a:rPr lang="en-US" sz="1600" dirty="0" err="1"/>
              <a:t>thruput</a:t>
            </a:r>
            <a:r>
              <a:rPr lang="en-US" sz="1600" dirty="0"/>
              <a:t> accurate if thread has &gt; 1 mem accesses per clock</a:t>
            </a:r>
          </a:p>
        </p:txBody>
      </p:sp>
      <p:pic>
        <p:nvPicPr>
          <p:cNvPr id="5" name="Picture 4"/>
          <p:cNvPicPr>
            <a:picLocks noChangeAspect="1"/>
          </p:cNvPicPr>
          <p:nvPr/>
        </p:nvPicPr>
        <p:blipFill>
          <a:blip r:embed="rId2"/>
          <a:stretch>
            <a:fillRect/>
          </a:stretch>
        </p:blipFill>
        <p:spPr>
          <a:xfrm>
            <a:off x="3810001" y="3982915"/>
            <a:ext cx="5361457" cy="2644368"/>
          </a:xfrm>
          <a:prstGeom prst="rect">
            <a:avLst/>
          </a:prstGeom>
        </p:spPr>
      </p:pic>
      <p:sp>
        <p:nvSpPr>
          <p:cNvPr id="6" name="Rectangular Callout 5"/>
          <p:cNvSpPr/>
          <p:nvPr/>
        </p:nvSpPr>
        <p:spPr>
          <a:xfrm>
            <a:off x="1905000" y="6136827"/>
            <a:ext cx="1524000" cy="304063"/>
          </a:xfrm>
          <a:prstGeom prst="wedgeRectCallout">
            <a:avLst>
              <a:gd name="adj1" fmla="val 98275"/>
              <a:gd name="adj2" fmla="val 49607"/>
            </a:avLst>
          </a:prstGeom>
          <a:solidFill>
            <a:schemeClr val="accent1"/>
          </a:solidFill>
          <a:ln w="9525" cap="flat" cmpd="sng" algn="ctr">
            <a:solidFill>
              <a:schemeClr val="bg1"/>
            </a:solidFill>
            <a:prstDash val="solid"/>
          </a:ln>
          <a:effectLst/>
        </p:spPr>
        <p:txBody>
          <a:bodyPr rtlCol="0" anchor="ctr"/>
          <a:lstStyle/>
          <a:p>
            <a:pPr algn="ctr"/>
            <a:r>
              <a:rPr lang="en-US" sz="1200" kern="0" dirty="0">
                <a:solidFill>
                  <a:srgbClr val="FFFFFF"/>
                </a:solidFill>
                <a:latin typeface="Tahoma"/>
              </a:rPr>
              <a:t>Memory instance</a:t>
            </a:r>
          </a:p>
        </p:txBody>
      </p:sp>
      <p:sp>
        <p:nvSpPr>
          <p:cNvPr id="7" name="Rectangular Callout 6"/>
          <p:cNvSpPr/>
          <p:nvPr/>
        </p:nvSpPr>
        <p:spPr>
          <a:xfrm>
            <a:off x="7696200" y="5153068"/>
            <a:ext cx="1981200" cy="304063"/>
          </a:xfrm>
          <a:prstGeom prst="wedgeRectCallout">
            <a:avLst>
              <a:gd name="adj1" fmla="val -101474"/>
              <a:gd name="adj2" fmla="val 52498"/>
            </a:avLst>
          </a:prstGeom>
          <a:solidFill>
            <a:schemeClr val="accent1"/>
          </a:solidFill>
          <a:ln w="9525" cap="flat" cmpd="sng" algn="ctr">
            <a:solidFill>
              <a:schemeClr val="bg1"/>
            </a:solidFill>
            <a:prstDash val="solid"/>
          </a:ln>
          <a:effectLst/>
        </p:spPr>
        <p:txBody>
          <a:bodyPr rtlCol="0" anchor="ctr"/>
          <a:lstStyle/>
          <a:p>
            <a:pPr algn="ctr"/>
            <a:r>
              <a:rPr lang="en-US" sz="1200" kern="0" dirty="0">
                <a:solidFill>
                  <a:srgbClr val="FFFFFF"/>
                </a:solidFill>
                <a:latin typeface="Tahoma"/>
              </a:rPr>
              <a:t>Memory read operation</a:t>
            </a:r>
          </a:p>
        </p:txBody>
      </p:sp>
    </p:spTree>
    <p:extLst>
      <p:ext uri="{BB962C8B-B14F-4D97-AF65-F5344CB8AC3E}">
        <p14:creationId xmlns:p14="http://schemas.microsoft.com/office/powerpoint/2010/main" val="661383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Shared Memories in </a:t>
            </a:r>
            <a:r>
              <a:rPr lang="en-US" sz="2800" dirty="0" err="1"/>
              <a:t>SystemC</a:t>
            </a:r>
            <a:r>
              <a:rPr lang="en-US" sz="2800" dirty="0"/>
              <a:t> Designs – Approach #2 (cont.)</a:t>
            </a:r>
          </a:p>
        </p:txBody>
      </p:sp>
      <p:sp>
        <p:nvSpPr>
          <p:cNvPr id="3" name="Slide Number Placeholder 2"/>
          <p:cNvSpPr>
            <a:spLocks noGrp="1"/>
          </p:cNvSpPr>
          <p:nvPr>
            <p:ph type="sldNum" sz="quarter" idx="11"/>
          </p:nvPr>
        </p:nvSpPr>
        <p:spPr/>
        <p:txBody>
          <a:bodyPr/>
          <a:lstStyle/>
          <a:p>
            <a:fld id="{B8EE6C0D-8D49-4EF2-B5AB-91C9339EB8BA}" type="slidenum">
              <a:rPr lang="en-US" smtClean="0"/>
              <a:pPr/>
              <a:t>49</a:t>
            </a:fld>
            <a:endParaRPr lang="en-US" dirty="0"/>
          </a:p>
        </p:txBody>
      </p:sp>
      <p:sp>
        <p:nvSpPr>
          <p:cNvPr id="4" name="Content Placeholder 3"/>
          <p:cNvSpPr>
            <a:spLocks noGrp="1"/>
          </p:cNvSpPr>
          <p:nvPr>
            <p:ph sz="half" idx="2"/>
          </p:nvPr>
        </p:nvSpPr>
        <p:spPr>
          <a:xfrm>
            <a:off x="513652" y="1219200"/>
            <a:ext cx="11449748" cy="5035296"/>
          </a:xfrm>
        </p:spPr>
        <p:txBody>
          <a:bodyPr/>
          <a:lstStyle/>
          <a:p>
            <a:r>
              <a:rPr lang="en-US" sz="1800" dirty="0"/>
              <a:t>Example 12_ping_pong_mem shows shared memory shared by threads in same module.</a:t>
            </a:r>
          </a:p>
          <a:p>
            <a:pPr lvl="1"/>
            <a:r>
              <a:rPr lang="en-US" sz="1200" dirty="0"/>
              <a:t>In this case, you do not need to explicitly code the mem read and write ports</a:t>
            </a:r>
          </a:p>
          <a:p>
            <a:r>
              <a:rPr lang="en-US" sz="1800" dirty="0"/>
              <a:t>You can also have memory ports on modules, so that memories can be external and/or shared between multiple modules</a:t>
            </a:r>
            <a:r>
              <a:rPr lang="en-US" sz="2000" dirty="0"/>
              <a:t>.</a:t>
            </a:r>
          </a:p>
          <a:p>
            <a:pPr lvl="1"/>
            <a:r>
              <a:rPr lang="en-US" sz="1200" dirty="0"/>
              <a:t>In this case, you do need to explicitly code the mem read and write ports on module interfaces</a:t>
            </a:r>
          </a:p>
        </p:txBody>
      </p:sp>
      <p:pic>
        <p:nvPicPr>
          <p:cNvPr id="6" name="Picture 5"/>
          <p:cNvPicPr>
            <a:picLocks noChangeAspect="1"/>
          </p:cNvPicPr>
          <p:nvPr/>
        </p:nvPicPr>
        <p:blipFill>
          <a:blip r:embed="rId2"/>
          <a:stretch>
            <a:fillRect/>
          </a:stretch>
        </p:blipFill>
        <p:spPr>
          <a:xfrm>
            <a:off x="838201" y="2893483"/>
            <a:ext cx="4008639" cy="3733800"/>
          </a:xfrm>
          <a:prstGeom prst="rect">
            <a:avLst/>
          </a:prstGeom>
        </p:spPr>
      </p:pic>
      <p:pic>
        <p:nvPicPr>
          <p:cNvPr id="7" name="Picture 6"/>
          <p:cNvPicPr>
            <a:picLocks noChangeAspect="1"/>
          </p:cNvPicPr>
          <p:nvPr/>
        </p:nvPicPr>
        <p:blipFill>
          <a:blip r:embed="rId3"/>
          <a:stretch>
            <a:fillRect/>
          </a:stretch>
        </p:blipFill>
        <p:spPr>
          <a:xfrm>
            <a:off x="5791200" y="2997603"/>
            <a:ext cx="4305780" cy="3443287"/>
          </a:xfrm>
          <a:prstGeom prst="rect">
            <a:avLst/>
          </a:prstGeom>
        </p:spPr>
      </p:pic>
      <p:sp>
        <p:nvSpPr>
          <p:cNvPr id="8" name="Rectangular Callout 7"/>
          <p:cNvSpPr/>
          <p:nvPr/>
        </p:nvSpPr>
        <p:spPr>
          <a:xfrm>
            <a:off x="4084839" y="4876801"/>
            <a:ext cx="1524000" cy="304063"/>
          </a:xfrm>
          <a:prstGeom prst="wedgeRectCallout">
            <a:avLst>
              <a:gd name="adj1" fmla="val -118648"/>
              <a:gd name="adj2" fmla="val -31358"/>
            </a:avLst>
          </a:prstGeom>
          <a:solidFill>
            <a:schemeClr val="accent1"/>
          </a:solidFill>
          <a:ln w="9525" cap="flat" cmpd="sng" algn="ctr">
            <a:solidFill>
              <a:schemeClr val="bg1"/>
            </a:solidFill>
            <a:prstDash val="solid"/>
          </a:ln>
          <a:effectLst/>
        </p:spPr>
        <p:txBody>
          <a:bodyPr rtlCol="0" anchor="ctr"/>
          <a:lstStyle/>
          <a:p>
            <a:pPr algn="ctr"/>
            <a:r>
              <a:rPr lang="en-US" sz="1200" kern="0" dirty="0">
                <a:solidFill>
                  <a:srgbClr val="FFFFFF"/>
                </a:solidFill>
                <a:latin typeface="Tahoma"/>
              </a:rPr>
              <a:t>Memory read port</a:t>
            </a:r>
          </a:p>
        </p:txBody>
      </p:sp>
      <p:sp>
        <p:nvSpPr>
          <p:cNvPr id="9" name="Rectangular Callout 8"/>
          <p:cNvSpPr/>
          <p:nvPr/>
        </p:nvSpPr>
        <p:spPr>
          <a:xfrm>
            <a:off x="8744190" y="5638801"/>
            <a:ext cx="3143010" cy="304063"/>
          </a:xfrm>
          <a:prstGeom prst="wedgeRectCallout">
            <a:avLst>
              <a:gd name="adj1" fmla="val -80306"/>
              <a:gd name="adj2" fmla="val -19792"/>
            </a:avLst>
          </a:prstGeom>
          <a:solidFill>
            <a:schemeClr val="accent1"/>
          </a:solidFill>
          <a:ln w="9525" cap="flat" cmpd="sng" algn="ctr">
            <a:solidFill>
              <a:schemeClr val="bg1"/>
            </a:solidFill>
            <a:prstDash val="solid"/>
          </a:ln>
          <a:effectLst/>
        </p:spPr>
        <p:txBody>
          <a:bodyPr rtlCol="0" anchor="ctr"/>
          <a:lstStyle/>
          <a:p>
            <a:pPr algn="ctr"/>
            <a:r>
              <a:rPr lang="en-US" sz="1200" kern="0" dirty="0">
                <a:solidFill>
                  <a:srgbClr val="FFFFFF"/>
                </a:solidFill>
                <a:latin typeface="Tahoma"/>
              </a:rPr>
              <a:t>Bind memory read port to memory instance</a:t>
            </a:r>
          </a:p>
        </p:txBody>
      </p:sp>
      <p:sp>
        <p:nvSpPr>
          <p:cNvPr id="10" name="Rectangular Callout 9"/>
          <p:cNvSpPr/>
          <p:nvPr/>
        </p:nvSpPr>
        <p:spPr>
          <a:xfrm>
            <a:off x="4084839" y="3803168"/>
            <a:ext cx="1524000" cy="304063"/>
          </a:xfrm>
          <a:prstGeom prst="wedgeRectCallout">
            <a:avLst>
              <a:gd name="adj1" fmla="val -103648"/>
              <a:gd name="adj2" fmla="val -77624"/>
            </a:avLst>
          </a:prstGeom>
          <a:solidFill>
            <a:schemeClr val="accent1"/>
          </a:solidFill>
          <a:ln w="9525" cap="flat" cmpd="sng" algn="ctr">
            <a:solidFill>
              <a:schemeClr val="bg1"/>
            </a:solidFill>
            <a:prstDash val="solid"/>
          </a:ln>
          <a:effectLst/>
        </p:spPr>
        <p:txBody>
          <a:bodyPr rtlCol="0" anchor="ctr"/>
          <a:lstStyle/>
          <a:p>
            <a:pPr algn="ctr"/>
            <a:r>
              <a:rPr lang="en-US" sz="1200" kern="0" dirty="0">
                <a:solidFill>
                  <a:srgbClr val="FFFFFF"/>
                </a:solidFill>
                <a:latin typeface="Tahoma"/>
              </a:rPr>
              <a:t>Memory types</a:t>
            </a:r>
          </a:p>
        </p:txBody>
      </p:sp>
    </p:spTree>
    <p:extLst>
      <p:ext uri="{BB962C8B-B14F-4D97-AF65-F5344CB8AC3E}">
        <p14:creationId xmlns:p14="http://schemas.microsoft.com/office/powerpoint/2010/main" val="12086004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Brief Review of Primary </a:t>
            </a:r>
            <a:r>
              <a:rPr lang="en-US" dirty="0" err="1"/>
              <a:t>Matchlib</a:t>
            </a:r>
            <a:r>
              <a:rPr lang="en-US" dirty="0"/>
              <a:t> Features</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a:bodyPr>
          <a:lstStyle/>
          <a:p>
            <a:pPr marL="522900" lvl="1" indent="-342900"/>
            <a:r>
              <a:rPr lang="en-US" dirty="0"/>
              <a:t>Throughput accurate modeling in Pre-HLS simulation</a:t>
            </a:r>
          </a:p>
          <a:p>
            <a:pPr marL="702900" lvl="2" indent="-342900"/>
            <a:r>
              <a:rPr lang="en-US" dirty="0"/>
              <a:t>…toolkit/examples/06_thruput_accurate</a:t>
            </a:r>
          </a:p>
          <a:p>
            <a:pPr marL="522900" lvl="1" indent="-342900"/>
            <a:r>
              <a:rPr lang="en-US" dirty="0"/>
              <a:t>Waveform generation in pre-HLS simulation</a:t>
            </a:r>
          </a:p>
          <a:p>
            <a:pPr marL="702900" lvl="2" indent="-342900"/>
            <a:r>
              <a:rPr lang="en-US" dirty="0"/>
              <a:t>…toolkit/examples/06_thruput_accurate</a:t>
            </a:r>
          </a:p>
          <a:p>
            <a:pPr marL="522900" lvl="1" indent="-342900"/>
            <a:r>
              <a:rPr lang="en-US" dirty="0"/>
              <a:t>Channel log generation in pre-HLS simulation with auto-comparison utilities</a:t>
            </a:r>
          </a:p>
          <a:p>
            <a:pPr marL="702900" lvl="2" indent="-342900"/>
            <a:r>
              <a:rPr lang="en-US" dirty="0"/>
              <a:t>…toolkit/doc/matchlib_soc_debug_tutorial.pdf</a:t>
            </a:r>
          </a:p>
          <a:p>
            <a:pPr marL="522900" lvl="1" indent="-342900"/>
            <a:r>
              <a:rPr lang="en-US" dirty="0"/>
              <a:t>Supports multiple clocks, sync/async resets with automatic consistency checking</a:t>
            </a:r>
          </a:p>
          <a:p>
            <a:pPr marL="702900" lvl="2" indent="-342900"/>
            <a:r>
              <a:rPr lang="en-US" dirty="0"/>
              <a:t>…toolkit/examples/95_multi_clk</a:t>
            </a:r>
          </a:p>
          <a:p>
            <a:pPr marL="522900" lvl="1" indent="-342900"/>
            <a:r>
              <a:rPr lang="en-US" dirty="0"/>
              <a:t>Mixed language simulation and debug support in Questa, VCS, and </a:t>
            </a:r>
            <a:r>
              <a:rPr lang="en-US" dirty="0" err="1"/>
              <a:t>Xcelium</a:t>
            </a:r>
            <a:endParaRPr lang="en-US" dirty="0"/>
          </a:p>
          <a:p>
            <a:pPr marL="702900" lvl="2" indent="-342900"/>
            <a:r>
              <a:rPr lang="en-US" dirty="0"/>
              <a:t>…toolkit/examples/45_vlog_tb_dma_dut</a:t>
            </a:r>
          </a:p>
          <a:p>
            <a:pPr marL="522900" lvl="1" indent="-342900"/>
            <a:endParaRPr lang="en-US" dirty="0"/>
          </a:p>
          <a:p>
            <a:pPr marL="702900" lvl="2" indent="-342900"/>
            <a:endParaRPr lang="en-US" dirty="0"/>
          </a:p>
          <a:p>
            <a:pPr marL="522900" lvl="1" indent="-342900"/>
            <a:endParaRPr lang="en-US" dirty="0"/>
          </a:p>
          <a:p>
            <a:pPr marL="522900" lvl="1" indent="-342900"/>
            <a:endParaRPr lang="en-US" dirty="0"/>
          </a:p>
        </p:txBody>
      </p:sp>
    </p:spTree>
    <p:extLst>
      <p:ext uri="{BB962C8B-B14F-4D97-AF65-F5344CB8AC3E}">
        <p14:creationId xmlns:p14="http://schemas.microsoft.com/office/powerpoint/2010/main" val="3285387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Catapult </a:t>
            </a:r>
            <a:r>
              <a:rPr lang="en-US" dirty="0" err="1"/>
              <a:t>SystemC</a:t>
            </a:r>
            <a:r>
              <a:rPr lang="en-US" dirty="0"/>
              <a:t> Support for BIST Ports on RAMs</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50</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fontScale="92500" lnSpcReduction="10000"/>
          </a:bodyPr>
          <a:lstStyle/>
          <a:p>
            <a:pPr marL="522900" lvl="1" indent="-342900"/>
            <a:r>
              <a:rPr lang="en-US" dirty="0"/>
              <a:t>Current Status - three cases to consider:</a:t>
            </a:r>
          </a:p>
          <a:p>
            <a:pPr marL="702900" lvl="2" indent="-342900">
              <a:buFont typeface="+mj-lt"/>
              <a:buAutoNum type="arabicPeriod"/>
            </a:pPr>
            <a:r>
              <a:rPr lang="en-US" dirty="0"/>
              <a:t>RAM is internal to a process and is inferred based on usage of [] operator etc.</a:t>
            </a:r>
          </a:p>
          <a:p>
            <a:pPr marL="702900" lvl="2" indent="-342900">
              <a:buFont typeface="+mj-lt"/>
              <a:buAutoNum type="arabicPeriod"/>
            </a:pPr>
            <a:r>
              <a:rPr lang="en-US" dirty="0"/>
              <a:t>RAM is external to process and explicitly instantiated by user, but is instantiated with the SC hierarchy and the instantiation is </a:t>
            </a:r>
            <a:r>
              <a:rPr lang="en-US" dirty="0" err="1"/>
              <a:t>netlisted</a:t>
            </a:r>
            <a:r>
              <a:rPr lang="en-US" dirty="0"/>
              <a:t> into the RTL by Catapult.</a:t>
            </a:r>
          </a:p>
          <a:p>
            <a:pPr marL="702900" lvl="2" indent="-342900">
              <a:buFont typeface="+mj-lt"/>
              <a:buAutoNum type="arabicPeriod"/>
            </a:pPr>
            <a:r>
              <a:rPr lang="en-US" dirty="0"/>
              <a:t>RAM is instantiated by the user in RTL that is completely external to the RTL that is generated by Catapult.</a:t>
            </a:r>
          </a:p>
          <a:p>
            <a:pPr marL="522900" lvl="1" indent="-342900"/>
            <a:endParaRPr lang="en-US" dirty="0"/>
          </a:p>
          <a:p>
            <a:pPr marL="522900" lvl="1" indent="-342900"/>
            <a:r>
              <a:rPr lang="en-US" dirty="0"/>
              <a:t>If the user today is using the SC flow and wants BIST support, then  we can only state that we natively support case #3 today. (Cases 1 and 2 would require that BIST pins be bubbled up in the generated RTL, and in the SC flow  we cannot yet do that).</a:t>
            </a:r>
          </a:p>
          <a:p>
            <a:pPr marL="522900" lvl="1" indent="-342900"/>
            <a:endParaRPr lang="en-US" dirty="0"/>
          </a:p>
          <a:p>
            <a:pPr marL="522900" lvl="1" indent="-342900"/>
            <a:r>
              <a:rPr lang="en-US" dirty="0"/>
              <a:t>Alternative Approaches:</a:t>
            </a:r>
          </a:p>
          <a:p>
            <a:pPr marL="817200" lvl="2" indent="-457200">
              <a:buFont typeface="+mj-lt"/>
              <a:buAutoNum type="arabicPeriod"/>
            </a:pPr>
            <a:r>
              <a:rPr lang="en-US" dirty="0"/>
              <a:t>Handle BIST port insertion as an RTL post-processing step.</a:t>
            </a:r>
          </a:p>
          <a:p>
            <a:pPr marL="997200" lvl="3" indent="-457200"/>
            <a:r>
              <a:rPr lang="en-US" dirty="0"/>
              <a:t>  - </a:t>
            </a:r>
            <a:r>
              <a:rPr lang="en-US" dirty="0" err="1"/>
              <a:t>Tessent</a:t>
            </a:r>
            <a:r>
              <a:rPr lang="en-US" dirty="0"/>
              <a:t> and similar tools can do this automatically.</a:t>
            </a:r>
          </a:p>
          <a:p>
            <a:pPr marL="997200" lvl="3" indent="-457200"/>
            <a:r>
              <a:rPr lang="en-US" dirty="0"/>
              <a:t>  - Customers may have in house scripts/tools to do this automatically.</a:t>
            </a:r>
          </a:p>
          <a:p>
            <a:pPr marL="817200" lvl="2" indent="-457200">
              <a:buFont typeface="+mj-lt"/>
              <a:buAutoNum type="arabicPeriod"/>
            </a:pPr>
            <a:r>
              <a:rPr lang="en-US" dirty="0"/>
              <a:t>Enhance Catapult to insert BIST ports up the hierarchy (with an #ifdef) similar to way handled in C++ flow.</a:t>
            </a:r>
          </a:p>
          <a:p>
            <a:pPr marL="702900" lvl="2" indent="-342900"/>
            <a:endParaRPr lang="en-US" dirty="0"/>
          </a:p>
          <a:p>
            <a:pPr marL="522900" lvl="1" indent="-342900"/>
            <a:endParaRPr lang="en-US" dirty="0"/>
          </a:p>
          <a:p>
            <a:pPr marL="522900" lvl="1" indent="-342900"/>
            <a:endParaRPr lang="en-US" dirty="0"/>
          </a:p>
        </p:txBody>
      </p:sp>
    </p:spTree>
    <p:extLst>
      <p:ext uri="{BB962C8B-B14F-4D97-AF65-F5344CB8AC3E}">
        <p14:creationId xmlns:p14="http://schemas.microsoft.com/office/powerpoint/2010/main" val="3780922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Catapult </a:t>
            </a:r>
            <a:r>
              <a:rPr lang="en-US" dirty="0" err="1"/>
              <a:t>SystemC</a:t>
            </a:r>
            <a:r>
              <a:rPr lang="en-US" dirty="0"/>
              <a:t> / </a:t>
            </a:r>
            <a:r>
              <a:rPr lang="en-US" dirty="0" err="1"/>
              <a:t>Matchlib</a:t>
            </a:r>
            <a:r>
              <a:rPr lang="en-US" dirty="0"/>
              <a:t> Resources</a:t>
            </a:r>
          </a:p>
        </p:txBody>
      </p:sp>
      <p:sp>
        <p:nvSpPr>
          <p:cNvPr id="3" name="Content Placeholder 2"/>
          <p:cNvSpPr>
            <a:spLocks noGrp="1"/>
          </p:cNvSpPr>
          <p:nvPr>
            <p:ph idx="1"/>
          </p:nvPr>
        </p:nvSpPr>
        <p:spPr/>
        <p:txBody>
          <a:bodyPr>
            <a:normAutofit fontScale="85000" lnSpcReduction="20000"/>
          </a:bodyPr>
          <a:lstStyle/>
          <a:p>
            <a:pPr>
              <a:spcBef>
                <a:spcPts val="1133"/>
              </a:spcBef>
            </a:pPr>
            <a:r>
              <a:rPr lang="en-US" dirty="0"/>
              <a:t>Catapult </a:t>
            </a:r>
            <a:r>
              <a:rPr lang="en-US" dirty="0" err="1"/>
              <a:t>SystemC</a:t>
            </a:r>
            <a:r>
              <a:rPr lang="en-US" dirty="0"/>
              <a:t> </a:t>
            </a:r>
            <a:r>
              <a:rPr lang="en-US" dirty="0" err="1"/>
              <a:t>MatchLib</a:t>
            </a:r>
            <a:r>
              <a:rPr lang="en-US" dirty="0"/>
              <a:t> On-Demand Training (ODT)</a:t>
            </a:r>
          </a:p>
          <a:p>
            <a:pPr marL="342900" indent="-342900">
              <a:spcBef>
                <a:spcPts val="1133"/>
              </a:spcBef>
              <a:buFont typeface="Arial" panose="020B0604020202020204" pitchFamily="34" charset="0"/>
              <a:buChar char="•"/>
            </a:pPr>
            <a:r>
              <a:rPr lang="en-US" u="sng" dirty="0">
                <a:hlinkClick r:id="rId2"/>
              </a:rPr>
              <a:t>https://eda.learn.sw.siemens.com/training/courses/catapult-high-level-synthesis-library</a:t>
            </a:r>
            <a:endParaRPr lang="en-US" u="sng" dirty="0"/>
          </a:p>
          <a:p>
            <a:pPr>
              <a:spcBef>
                <a:spcPts val="1133"/>
              </a:spcBef>
            </a:pPr>
            <a:r>
              <a:rPr lang="en-US" dirty="0"/>
              <a:t>2021 Catapult Virtual Seminar (</a:t>
            </a:r>
            <a:r>
              <a:rPr lang="en-US"/>
              <a:t>ML Accelerator </a:t>
            </a:r>
            <a:r>
              <a:rPr lang="en-US" dirty="0"/>
              <a:t>using </a:t>
            </a:r>
            <a:r>
              <a:rPr lang="en-US" dirty="0" err="1"/>
              <a:t>Matchlib</a:t>
            </a:r>
            <a:r>
              <a:rPr lang="en-US" dirty="0"/>
              <a:t>):</a:t>
            </a:r>
          </a:p>
          <a:p>
            <a:pPr marL="342900" indent="-342900">
              <a:buFont typeface="Arial" panose="020B0604020202020204" pitchFamily="34" charset="0"/>
              <a:buChar char="•"/>
            </a:pPr>
            <a:r>
              <a:rPr lang="en-US" u="sng" dirty="0">
                <a:hlinkClick r:id="rId3"/>
              </a:rPr>
              <a:t>https://event.on24.com/wcc/r/3187802/BF0CAE586A768CDB1314C956F64ABA35</a:t>
            </a:r>
            <a:endParaRPr lang="en-US" u="sng" dirty="0"/>
          </a:p>
          <a:p>
            <a:pPr>
              <a:spcBef>
                <a:spcPts val="1133"/>
              </a:spcBef>
            </a:pPr>
            <a:r>
              <a:rPr lang="en-US" dirty="0"/>
              <a:t>Catapult </a:t>
            </a:r>
            <a:r>
              <a:rPr lang="en-US" dirty="0" err="1"/>
              <a:t>Matchlib</a:t>
            </a:r>
            <a:r>
              <a:rPr lang="en-US" dirty="0"/>
              <a:t> Webinars:</a:t>
            </a:r>
          </a:p>
          <a:p>
            <a:pPr marL="342900" indent="-342900">
              <a:spcBef>
                <a:spcPts val="1133"/>
              </a:spcBef>
              <a:buFont typeface="Arial" panose="020B0604020202020204" pitchFamily="34" charset="0"/>
              <a:buChar char="•"/>
            </a:pPr>
            <a:r>
              <a:rPr lang="en-US" u="sng" dirty="0"/>
              <a:t> </a:t>
            </a:r>
            <a:r>
              <a:rPr lang="en-US" sz="2100" u="sng" dirty="0">
                <a:hlinkClick r:id="rId4"/>
              </a:rPr>
              <a:t>https://webinars.sw.siemens.com/how-matchlib-and-systemc-enables</a:t>
            </a:r>
            <a:endParaRPr lang="en-US" sz="2100" u="sng" dirty="0"/>
          </a:p>
          <a:p>
            <a:pPr marL="342900" indent="-342900">
              <a:spcBef>
                <a:spcPts val="1133"/>
              </a:spcBef>
              <a:buFont typeface="Arial" panose="020B0604020202020204" pitchFamily="34" charset="0"/>
              <a:buChar char="•"/>
            </a:pPr>
            <a:r>
              <a:rPr lang="en-US" sz="2100" u="sng" dirty="0"/>
              <a:t> </a:t>
            </a:r>
            <a:r>
              <a:rPr lang="en-US" sz="2100" u="sng" dirty="0">
                <a:hlinkClick r:id="rId5"/>
              </a:rPr>
              <a:t>https://webinars.sw.siemens.com/nvidia-design-and-verification-of-a-1</a:t>
            </a:r>
            <a:endParaRPr lang="en-US" sz="2100" u="sng" dirty="0"/>
          </a:p>
          <a:p>
            <a:pPr marL="342900" indent="-342900">
              <a:spcBef>
                <a:spcPts val="1133"/>
              </a:spcBef>
              <a:buFont typeface="Arial" panose="020B0604020202020204" pitchFamily="34" charset="0"/>
              <a:buChar char="•"/>
            </a:pPr>
            <a:r>
              <a:rPr lang="en-US" sz="2100" u="sng" dirty="0"/>
              <a:t> </a:t>
            </a:r>
            <a:r>
              <a:rPr lang="en-US" sz="2100" u="sng" dirty="0">
                <a:hlinkClick r:id="rId6"/>
              </a:rPr>
              <a:t>https://webinars.sw.siemens.com/early-axi-soc-performance</a:t>
            </a:r>
            <a:endParaRPr lang="en-US" sz="2100" u="sng" dirty="0"/>
          </a:p>
          <a:p>
            <a:pPr>
              <a:spcBef>
                <a:spcPts val="1133"/>
              </a:spcBef>
            </a:pPr>
            <a:r>
              <a:rPr lang="en-US" dirty="0" err="1"/>
              <a:t>Youtube</a:t>
            </a:r>
            <a:r>
              <a:rPr lang="en-US" dirty="0"/>
              <a:t> video from NVidia:</a:t>
            </a:r>
          </a:p>
          <a:p>
            <a:pPr marL="342900" indent="-342900">
              <a:buFont typeface="Arial" panose="020B0604020202020204" pitchFamily="34" charset="0"/>
              <a:buChar char="•"/>
            </a:pPr>
            <a:r>
              <a:rPr lang="en-US" u="sng" dirty="0"/>
              <a:t> </a:t>
            </a:r>
            <a:r>
              <a:rPr lang="en-US" u="sng" dirty="0">
                <a:hlinkClick r:id="rId7"/>
              </a:rPr>
              <a:t>https://www.youtube.com/watch?v=n8_G-CaSSPU</a:t>
            </a:r>
            <a:endParaRPr lang="en-US" u="sng" dirty="0"/>
          </a:p>
          <a:p>
            <a:endParaRPr lang="en-US" u="sng" dirty="0"/>
          </a:p>
          <a:p>
            <a:r>
              <a:rPr lang="en-US" u="sng" dirty="0" err="1"/>
              <a:t>Accellera</a:t>
            </a:r>
            <a:r>
              <a:rPr lang="en-US" u="sng" dirty="0"/>
              <a:t> </a:t>
            </a:r>
            <a:r>
              <a:rPr lang="en-US" u="sng" dirty="0" err="1"/>
              <a:t>SystemC</a:t>
            </a:r>
            <a:r>
              <a:rPr lang="en-US" u="sng" dirty="0"/>
              <a:t> Evolution Day 2020 </a:t>
            </a:r>
            <a:r>
              <a:rPr lang="en-US" u="sng" dirty="0" err="1"/>
              <a:t>Matchlib</a:t>
            </a:r>
            <a:r>
              <a:rPr lang="en-US" u="sng" dirty="0"/>
              <a:t> Presentation and Open Source Example Kit:</a:t>
            </a:r>
          </a:p>
          <a:p>
            <a:pPr marL="342900" indent="-342900">
              <a:buFont typeface="Arial" panose="020B0604020202020204" pitchFamily="34" charset="0"/>
              <a:buChar char="•"/>
            </a:pPr>
            <a:r>
              <a:rPr lang="en-US" u="sng" dirty="0"/>
              <a:t> </a:t>
            </a:r>
            <a:r>
              <a:rPr lang="en-US" u="sng" dirty="0">
                <a:hlinkClick r:id="rId8"/>
              </a:rPr>
              <a:t>https://forums.accellera.org/files/category/2-systemc/</a:t>
            </a:r>
            <a:endParaRPr lang="en-US" u="sng" dirty="0"/>
          </a:p>
        </p:txBody>
      </p:sp>
      <p:sp>
        <p:nvSpPr>
          <p:cNvPr id="4" name="Footer Placeholder 3"/>
          <p:cNvSpPr>
            <a:spLocks noGrp="1"/>
          </p:cNvSpPr>
          <p:nvPr>
            <p:ph type="ftr" sz="quarter" idx="10"/>
          </p:nvPr>
        </p:nvSpPr>
        <p:spPr/>
        <p:txBody>
          <a:bodyPr/>
          <a:lstStyle/>
          <a:p>
            <a:r>
              <a:rPr lang="en-US" dirty="0"/>
              <a:t>Restricted | © Siemens 2021 | 2021-04-15 | Siemens Digital Industries Software | Where today meets tomorrow.</a:t>
            </a:r>
          </a:p>
        </p:txBody>
      </p:sp>
      <p:sp>
        <p:nvSpPr>
          <p:cNvPr id="5" name="Slide Number Placeholder 4"/>
          <p:cNvSpPr>
            <a:spLocks noGrp="1"/>
          </p:cNvSpPr>
          <p:nvPr>
            <p:ph type="sldNum" sz="quarter" idx="11"/>
          </p:nvPr>
        </p:nvSpPr>
        <p:spPr/>
        <p:txBody>
          <a:bodyPr/>
          <a:lstStyle/>
          <a:p>
            <a:fld id="{1895BA2A-62C7-47FA-A22B-5C3B2FFEA5C2}" type="slidenum">
              <a:rPr lang="en-US" smtClean="0"/>
              <a:t>51</a:t>
            </a:fld>
            <a:endParaRPr lang="en-US"/>
          </a:p>
        </p:txBody>
      </p:sp>
    </p:spTree>
    <p:extLst>
      <p:ext uri="{BB962C8B-B14F-4D97-AF65-F5344CB8AC3E}">
        <p14:creationId xmlns:p14="http://schemas.microsoft.com/office/powerpoint/2010/main" val="3833445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D4822-CDEA-2B40-933D-B0DB3961D517}"/>
              </a:ext>
            </a:extLst>
          </p:cNvPr>
          <p:cNvSpPr>
            <a:spLocks noGrp="1"/>
          </p:cNvSpPr>
          <p:nvPr>
            <p:ph type="title"/>
          </p:nvPr>
        </p:nvSpPr>
        <p:spPr/>
        <p:txBody>
          <a:bodyPr/>
          <a:lstStyle/>
          <a:p>
            <a:r>
              <a:rPr lang="en-US" dirty="0"/>
              <a:t>Thank you!</a:t>
            </a:r>
          </a:p>
        </p:txBody>
      </p:sp>
      <p:sp>
        <p:nvSpPr>
          <p:cNvPr id="3" name="Subtitle 2">
            <a:extLst>
              <a:ext uri="{FF2B5EF4-FFF2-40B4-BE49-F238E27FC236}">
                <a16:creationId xmlns:a16="http://schemas.microsoft.com/office/drawing/2014/main" id="{9E698357-8BB9-8E4B-B97D-7C8C5BED6AA2}"/>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BFD498A1-4B2C-0C4C-8D23-2B57B4FD5066}"/>
              </a:ext>
            </a:extLst>
          </p:cNvPr>
          <p:cNvSpPr>
            <a:spLocks noGrp="1"/>
          </p:cNvSpPr>
          <p:nvPr>
            <p:ph type="ftr" sz="quarter" idx="12"/>
          </p:nvPr>
        </p:nvSpPr>
        <p:spPr/>
        <p:txBody>
          <a:bodyPr/>
          <a:lstStyle/>
          <a:p>
            <a:pPr>
              <a:lnSpc>
                <a:spcPct val="100000"/>
              </a:lnSpc>
            </a:pPr>
            <a:r>
              <a:rPr lang="en-US"/>
              <a:t>Restricted | © Siemens 2021 | 2021-04-15 | Siemens Digital Industries Software | Where today meets tomorrow.</a:t>
            </a:r>
            <a:endParaRPr lang="en-US" dirty="0"/>
          </a:p>
        </p:txBody>
      </p:sp>
    </p:spTree>
    <p:extLst>
      <p:ext uri="{BB962C8B-B14F-4D97-AF65-F5344CB8AC3E}">
        <p14:creationId xmlns:p14="http://schemas.microsoft.com/office/powerpoint/2010/main" val="2244699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161E-75E6-4B88-9175-4E0F9E7DFBD9}"/>
              </a:ext>
            </a:extLst>
          </p:cNvPr>
          <p:cNvSpPr>
            <a:spLocks noGrp="1"/>
          </p:cNvSpPr>
          <p:nvPr>
            <p:ph type="title"/>
          </p:nvPr>
        </p:nvSpPr>
        <p:spPr/>
        <p:txBody>
          <a:bodyPr/>
          <a:lstStyle/>
          <a:p>
            <a:r>
              <a:rPr lang="en-US" dirty="0"/>
              <a:t>Brief Review of Primary </a:t>
            </a:r>
            <a:r>
              <a:rPr lang="en-US" dirty="0" err="1"/>
              <a:t>Matchlib</a:t>
            </a:r>
            <a:r>
              <a:rPr lang="en-US" dirty="0"/>
              <a:t> Features (continued)</a:t>
            </a:r>
          </a:p>
        </p:txBody>
      </p:sp>
      <p:sp>
        <p:nvSpPr>
          <p:cNvPr id="4" name="Footer Placeholder 3">
            <a:extLst>
              <a:ext uri="{FF2B5EF4-FFF2-40B4-BE49-F238E27FC236}">
                <a16:creationId xmlns:a16="http://schemas.microsoft.com/office/drawing/2014/main" id="{C1FF4F4F-CDF6-45E9-9F8E-4104E9D7AB18}"/>
              </a:ext>
            </a:extLst>
          </p:cNvPr>
          <p:cNvSpPr>
            <a:spLocks noGrp="1"/>
          </p:cNvSpPr>
          <p:nvPr>
            <p:ph type="ftr" sz="quarter" idx="10"/>
          </p:nvPr>
        </p:nvSpPr>
        <p:spPr/>
        <p:txBody>
          <a:bodyPr/>
          <a:lstStyle/>
          <a:p>
            <a:pPr>
              <a:lnSpc>
                <a:spcPct val="100000"/>
              </a:lnSpc>
            </a:pPr>
            <a:r>
              <a:rPr lang="en-US"/>
              <a:t>Restricted | © Siemens 2021 | 2021-04-15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D930F3CD-E7CB-4A11-B7E4-7888560F9F71}"/>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dirty="0"/>
          </a:p>
        </p:txBody>
      </p:sp>
      <p:sp>
        <p:nvSpPr>
          <p:cNvPr id="6" name="Content Placeholder 2">
            <a:extLst>
              <a:ext uri="{FF2B5EF4-FFF2-40B4-BE49-F238E27FC236}">
                <a16:creationId xmlns:a16="http://schemas.microsoft.com/office/drawing/2014/main" id="{ED4EAD95-EEE3-4553-A74C-D61822D1D86A}"/>
              </a:ext>
            </a:extLst>
          </p:cNvPr>
          <p:cNvSpPr>
            <a:spLocks noGrp="1"/>
          </p:cNvSpPr>
          <p:nvPr>
            <p:ph idx="1"/>
          </p:nvPr>
        </p:nvSpPr>
        <p:spPr>
          <a:xfrm>
            <a:off x="411162" y="1306799"/>
            <a:ext cx="11311915" cy="4860735"/>
          </a:xfrm>
        </p:spPr>
        <p:txBody>
          <a:bodyPr>
            <a:normAutofit/>
          </a:bodyPr>
          <a:lstStyle/>
          <a:p>
            <a:pPr marL="522900" lvl="1" indent="-342900"/>
            <a:r>
              <a:rPr lang="en-US" dirty="0"/>
              <a:t>~30X RTL simulation speed in ACCURATE_SIM mode</a:t>
            </a:r>
          </a:p>
          <a:p>
            <a:pPr marL="522900" lvl="1" indent="-342900"/>
            <a:r>
              <a:rPr lang="en-US" dirty="0"/>
              <a:t>~300X RTL simulation speed in FAST_SIM mode</a:t>
            </a:r>
          </a:p>
          <a:p>
            <a:pPr marL="522900" lvl="1" indent="-342900"/>
            <a:r>
              <a:rPr lang="en-US" dirty="0"/>
              <a:t> Random stall injection in pre-HLS model (</a:t>
            </a:r>
            <a:r>
              <a:rPr lang="en-US" dirty="0" err="1"/>
              <a:t>Matchlib</a:t>
            </a:r>
            <a:r>
              <a:rPr lang="en-US" dirty="0"/>
              <a:t> DUT and TB. )</a:t>
            </a:r>
          </a:p>
          <a:p>
            <a:pPr marL="702900" lvl="2" indent="-342900"/>
            <a:r>
              <a:rPr lang="en-US" dirty="0"/>
              <a:t>…toolkit/doc/matchlib_soc_debug_tutorial.pdf</a:t>
            </a:r>
          </a:p>
          <a:p>
            <a:pPr marL="522900" lvl="1" indent="-342900"/>
            <a:r>
              <a:rPr lang="en-US" dirty="0"/>
              <a:t> Random stall injection in post-HLS model (Catapult RTL via STALL_FLAG_SV)</a:t>
            </a:r>
          </a:p>
          <a:p>
            <a:pPr marL="522900" lvl="1" indent="-342900"/>
            <a:r>
              <a:rPr lang="en-US" dirty="0"/>
              <a:t> Thruput and latency </a:t>
            </a:r>
            <a:r>
              <a:rPr lang="en-US" dirty="0" err="1"/>
              <a:t>backannotation</a:t>
            </a:r>
            <a:endParaRPr lang="en-US" dirty="0"/>
          </a:p>
          <a:p>
            <a:pPr marL="702900" lvl="2" indent="-342900"/>
            <a:r>
              <a:rPr lang="en-US" dirty="0"/>
              <a:t>…toolkit/examples/71_annotate_simple</a:t>
            </a:r>
          </a:p>
          <a:p>
            <a:pPr marL="522900" lvl="1" indent="-342900"/>
            <a:endParaRPr lang="en-US" dirty="0"/>
          </a:p>
          <a:p>
            <a:pPr marL="522900" lvl="1" indent="-342900"/>
            <a:endParaRPr lang="en-US" dirty="0"/>
          </a:p>
          <a:p>
            <a:pPr marL="702900" lvl="2" indent="-342900"/>
            <a:endParaRPr lang="en-US" dirty="0"/>
          </a:p>
          <a:p>
            <a:pPr marL="522900" lvl="1" indent="-342900"/>
            <a:endParaRPr lang="en-US" dirty="0"/>
          </a:p>
          <a:p>
            <a:pPr marL="522900" lvl="1" indent="-342900"/>
            <a:endParaRPr lang="en-US" dirty="0"/>
          </a:p>
        </p:txBody>
      </p:sp>
    </p:spTree>
    <p:extLst>
      <p:ext uri="{BB962C8B-B14F-4D97-AF65-F5344CB8AC3E}">
        <p14:creationId xmlns:p14="http://schemas.microsoft.com/office/powerpoint/2010/main" val="315755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MatchLib</a:t>
            </a:r>
            <a:r>
              <a:rPr lang="en-US" dirty="0"/>
              <a:t> Relationship to </a:t>
            </a:r>
            <a:r>
              <a:rPr lang="en-US" dirty="0" err="1"/>
              <a:t>SystemC</a:t>
            </a:r>
            <a:r>
              <a:rPr lang="en-US" dirty="0"/>
              <a:t> Standards</a:t>
            </a:r>
          </a:p>
        </p:txBody>
      </p:sp>
      <p:sp>
        <p:nvSpPr>
          <p:cNvPr id="3" name="Content Placeholder 2"/>
          <p:cNvSpPr>
            <a:spLocks noGrp="1"/>
          </p:cNvSpPr>
          <p:nvPr>
            <p:ph idx="1"/>
          </p:nvPr>
        </p:nvSpPr>
        <p:spPr>
          <a:xfrm>
            <a:off x="411161" y="1414800"/>
            <a:ext cx="10916202" cy="4536000"/>
          </a:xfrm>
        </p:spPr>
        <p:txBody>
          <a:bodyPr/>
          <a:lstStyle/>
          <a:p>
            <a:r>
              <a:rPr lang="en-US" dirty="0" err="1"/>
              <a:t>Accellera</a:t>
            </a:r>
            <a:r>
              <a:rPr lang="en-US" dirty="0"/>
              <a:t> </a:t>
            </a:r>
            <a:r>
              <a:rPr lang="en-US" dirty="0" err="1"/>
              <a:t>SystemC</a:t>
            </a:r>
            <a:r>
              <a:rPr lang="en-US" dirty="0"/>
              <a:t> </a:t>
            </a:r>
            <a:r>
              <a:rPr lang="en-US" dirty="0" err="1"/>
              <a:t>Synthesizeable</a:t>
            </a:r>
            <a:r>
              <a:rPr lang="en-US" dirty="0"/>
              <a:t> Subset Standard focuses on what’s in diagram below</a:t>
            </a:r>
          </a:p>
          <a:p>
            <a:pPr lvl="1"/>
            <a:r>
              <a:rPr lang="en-US" dirty="0"/>
              <a:t>Modules, Ports, Processes, clocks, resets, signal IO, datatypes</a:t>
            </a:r>
          </a:p>
        </p:txBody>
      </p:sp>
      <p:sp>
        <p:nvSpPr>
          <p:cNvPr id="4" name="Footer Placeholder 3"/>
          <p:cNvSpPr>
            <a:spLocks noGrp="1"/>
          </p:cNvSpPr>
          <p:nvPr>
            <p:ph type="ftr" sz="quarter" idx="11"/>
          </p:nvPr>
        </p:nvSpPr>
        <p:spPr/>
        <p:txBody>
          <a:bodyPr/>
          <a:lstStyle/>
          <a:p>
            <a:r>
              <a:rPr lang="en-US"/>
              <a:t>© Accellera Systems Initiative</a:t>
            </a:r>
            <a:endParaRPr lang="en-US" dirty="0"/>
          </a:p>
        </p:txBody>
      </p:sp>
      <p:sp>
        <p:nvSpPr>
          <p:cNvPr id="5" name="Slide Number Placeholder 4"/>
          <p:cNvSpPr>
            <a:spLocks noGrp="1"/>
          </p:cNvSpPr>
          <p:nvPr>
            <p:ph type="sldNum" sz="quarter" idx="12"/>
          </p:nvPr>
        </p:nvSpPr>
        <p:spPr/>
        <p:txBody>
          <a:bodyPr/>
          <a:lstStyle/>
          <a:p>
            <a:fld id="{8B820FFD-5868-4678-ACC2-C353669912D5}" type="slidenum">
              <a:rPr lang="en-US" smtClean="0"/>
              <a:pPr/>
              <a:t>7</a:t>
            </a:fld>
            <a:endParaRPr lang="en-US"/>
          </a:p>
        </p:txBody>
      </p:sp>
      <p:pic>
        <p:nvPicPr>
          <p:cNvPr id="6" name="Picture 5"/>
          <p:cNvPicPr>
            <a:picLocks noChangeAspect="1"/>
          </p:cNvPicPr>
          <p:nvPr/>
        </p:nvPicPr>
        <p:blipFill>
          <a:blip r:embed="rId2"/>
          <a:stretch>
            <a:fillRect/>
          </a:stretch>
        </p:blipFill>
        <p:spPr>
          <a:xfrm>
            <a:off x="2971800" y="2895600"/>
            <a:ext cx="5522154" cy="2927351"/>
          </a:xfrm>
          <a:prstGeom prst="rect">
            <a:avLst/>
          </a:prstGeom>
        </p:spPr>
      </p:pic>
    </p:spTree>
    <p:extLst>
      <p:ext uri="{BB962C8B-B14F-4D97-AF65-F5344CB8AC3E}">
        <p14:creationId xmlns:p14="http://schemas.microsoft.com/office/powerpoint/2010/main" val="3187675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t>
            </a:r>
            <a:r>
              <a:rPr lang="en-US" dirty="0" err="1"/>
              <a:t>SystemC</a:t>
            </a:r>
            <a:r>
              <a:rPr lang="en-US" dirty="0"/>
              <a:t> HLS Standards Layers</a:t>
            </a:r>
          </a:p>
        </p:txBody>
      </p:sp>
      <p:sp>
        <p:nvSpPr>
          <p:cNvPr id="4" name="Footer Placeholder 3"/>
          <p:cNvSpPr>
            <a:spLocks noGrp="1"/>
          </p:cNvSpPr>
          <p:nvPr>
            <p:ph type="ftr" sz="quarter" idx="11"/>
          </p:nvPr>
        </p:nvSpPr>
        <p:spPr/>
        <p:txBody>
          <a:bodyPr/>
          <a:lstStyle/>
          <a:p>
            <a:r>
              <a:rPr lang="en-US"/>
              <a:t>© Accellera Systems Initiative</a:t>
            </a:r>
            <a:endParaRPr lang="en-US" dirty="0"/>
          </a:p>
        </p:txBody>
      </p:sp>
      <p:sp>
        <p:nvSpPr>
          <p:cNvPr id="5" name="Slide Number Placeholder 4"/>
          <p:cNvSpPr>
            <a:spLocks noGrp="1"/>
          </p:cNvSpPr>
          <p:nvPr>
            <p:ph type="sldNum" sz="quarter" idx="12"/>
          </p:nvPr>
        </p:nvSpPr>
        <p:spPr/>
        <p:txBody>
          <a:bodyPr/>
          <a:lstStyle/>
          <a:p>
            <a:fld id="{8B820FFD-5868-4678-ACC2-C353669912D5}" type="slidenum">
              <a:rPr lang="en-US" smtClean="0"/>
              <a:pPr/>
              <a:t>8</a:t>
            </a:fld>
            <a:endParaRPr lang="en-US"/>
          </a:p>
        </p:txBody>
      </p:sp>
      <p:sp>
        <p:nvSpPr>
          <p:cNvPr id="6" name="TextBox 5"/>
          <p:cNvSpPr txBox="1"/>
          <p:nvPr/>
        </p:nvSpPr>
        <p:spPr>
          <a:xfrm>
            <a:off x="1864896" y="5346177"/>
            <a:ext cx="5213684" cy="369332"/>
          </a:xfrm>
          <a:prstGeom prst="rect">
            <a:avLst/>
          </a:prstGeom>
          <a:noFill/>
          <a:ln>
            <a:solidFill>
              <a:schemeClr val="accent1"/>
            </a:solidFill>
          </a:ln>
        </p:spPr>
        <p:txBody>
          <a:bodyPr wrap="square" rtlCol="0">
            <a:spAutoFit/>
          </a:bodyPr>
          <a:lstStyle/>
          <a:p>
            <a:r>
              <a:rPr lang="en-US" dirty="0" err="1"/>
              <a:t>SystemC</a:t>
            </a:r>
            <a:r>
              <a:rPr lang="en-US" dirty="0"/>
              <a:t> Language Standard</a:t>
            </a:r>
          </a:p>
        </p:txBody>
      </p:sp>
      <p:sp>
        <p:nvSpPr>
          <p:cNvPr id="7" name="TextBox 6"/>
          <p:cNvSpPr txBox="1"/>
          <p:nvPr/>
        </p:nvSpPr>
        <p:spPr>
          <a:xfrm>
            <a:off x="1840832" y="4580118"/>
            <a:ext cx="5213684" cy="369332"/>
          </a:xfrm>
          <a:prstGeom prst="rect">
            <a:avLst/>
          </a:prstGeom>
          <a:noFill/>
          <a:ln>
            <a:solidFill>
              <a:schemeClr val="accent1"/>
            </a:solidFill>
          </a:ln>
        </p:spPr>
        <p:txBody>
          <a:bodyPr wrap="square" rtlCol="0">
            <a:spAutoFit/>
          </a:bodyPr>
          <a:lstStyle/>
          <a:p>
            <a:r>
              <a:rPr lang="en-US" dirty="0" err="1"/>
              <a:t>SystemC</a:t>
            </a:r>
            <a:r>
              <a:rPr lang="en-US" dirty="0"/>
              <a:t> Synthesizable Subset Standard</a:t>
            </a:r>
          </a:p>
        </p:txBody>
      </p:sp>
      <p:sp>
        <p:nvSpPr>
          <p:cNvPr id="8" name="TextBox 7"/>
          <p:cNvSpPr txBox="1"/>
          <p:nvPr/>
        </p:nvSpPr>
        <p:spPr>
          <a:xfrm>
            <a:off x="1840832" y="3814059"/>
            <a:ext cx="5213684" cy="369332"/>
          </a:xfrm>
          <a:prstGeom prst="rect">
            <a:avLst/>
          </a:prstGeom>
          <a:noFill/>
          <a:ln>
            <a:solidFill>
              <a:schemeClr val="accent1"/>
            </a:solidFill>
          </a:ln>
        </p:spPr>
        <p:txBody>
          <a:bodyPr wrap="square" rtlCol="0">
            <a:spAutoFit/>
          </a:bodyPr>
          <a:lstStyle/>
          <a:p>
            <a:r>
              <a:rPr lang="en-US" dirty="0" err="1"/>
              <a:t>SystemC</a:t>
            </a:r>
            <a:r>
              <a:rPr lang="en-US" dirty="0"/>
              <a:t> Synthesizable Connections Standard</a:t>
            </a:r>
          </a:p>
        </p:txBody>
      </p:sp>
      <p:sp>
        <p:nvSpPr>
          <p:cNvPr id="9" name="TextBox 8"/>
          <p:cNvSpPr txBox="1"/>
          <p:nvPr/>
        </p:nvSpPr>
        <p:spPr>
          <a:xfrm>
            <a:off x="1828800" y="3048000"/>
            <a:ext cx="5213684" cy="369332"/>
          </a:xfrm>
          <a:prstGeom prst="rect">
            <a:avLst/>
          </a:prstGeom>
          <a:noFill/>
          <a:ln>
            <a:solidFill>
              <a:schemeClr val="accent1"/>
            </a:solidFill>
          </a:ln>
        </p:spPr>
        <p:txBody>
          <a:bodyPr wrap="square" rtlCol="0">
            <a:spAutoFit/>
          </a:bodyPr>
          <a:lstStyle/>
          <a:p>
            <a:r>
              <a:rPr lang="en-US" dirty="0" err="1"/>
              <a:t>SystemC</a:t>
            </a:r>
            <a:r>
              <a:rPr lang="en-US" dirty="0"/>
              <a:t> </a:t>
            </a:r>
            <a:r>
              <a:rPr lang="en-US" dirty="0" err="1"/>
              <a:t>MatchLib</a:t>
            </a:r>
            <a:r>
              <a:rPr lang="en-US" dirty="0"/>
              <a:t> IP Blocks Standard</a:t>
            </a:r>
          </a:p>
        </p:txBody>
      </p:sp>
      <p:sp>
        <p:nvSpPr>
          <p:cNvPr id="14" name="TextBox 13"/>
          <p:cNvSpPr txBox="1"/>
          <p:nvPr/>
        </p:nvSpPr>
        <p:spPr>
          <a:xfrm>
            <a:off x="8077200" y="3814059"/>
            <a:ext cx="3826689" cy="1477328"/>
          </a:xfrm>
          <a:prstGeom prst="rect">
            <a:avLst/>
          </a:prstGeom>
          <a:noFill/>
          <a:ln>
            <a:solidFill>
              <a:schemeClr val="dk1"/>
            </a:solidFill>
          </a:ln>
        </p:spPr>
        <p:txBody>
          <a:bodyPr wrap="none" rtlCol="0">
            <a:spAutoFit/>
          </a:bodyPr>
          <a:lstStyle/>
          <a:p>
            <a:pPr lvl="1"/>
            <a:r>
              <a:rPr lang="en-US" sz="1200" dirty="0"/>
              <a:t>Throughput accurate modeling</a:t>
            </a:r>
          </a:p>
          <a:p>
            <a:pPr lvl="1"/>
            <a:r>
              <a:rPr lang="en-US" sz="1200" dirty="0"/>
              <a:t>Message latency and capacity back annotation</a:t>
            </a:r>
          </a:p>
          <a:p>
            <a:pPr lvl="1"/>
            <a:r>
              <a:rPr lang="en-US" sz="1200" dirty="0"/>
              <a:t>Random stall injection</a:t>
            </a:r>
          </a:p>
          <a:p>
            <a:pPr lvl="1"/>
            <a:r>
              <a:rPr lang="en-US" sz="1200" dirty="0"/>
              <a:t>Waveform generation</a:t>
            </a:r>
          </a:p>
          <a:p>
            <a:pPr lvl="1"/>
            <a:r>
              <a:rPr lang="en-US" sz="1200" dirty="0"/>
              <a:t>Transaction logging and debugging</a:t>
            </a:r>
          </a:p>
          <a:p>
            <a:pPr lvl="1"/>
            <a:r>
              <a:rPr lang="en-US" sz="1200" dirty="0"/>
              <a:t>Accurate and also fast TLM modes</a:t>
            </a:r>
          </a:p>
          <a:p>
            <a:endParaRPr lang="en-US" dirty="0"/>
          </a:p>
        </p:txBody>
      </p:sp>
      <p:sp>
        <p:nvSpPr>
          <p:cNvPr id="15" name="TextBox 14"/>
          <p:cNvSpPr txBox="1"/>
          <p:nvPr/>
        </p:nvSpPr>
        <p:spPr>
          <a:xfrm>
            <a:off x="8107344" y="2692366"/>
            <a:ext cx="3796545" cy="830997"/>
          </a:xfrm>
          <a:prstGeom prst="rect">
            <a:avLst/>
          </a:prstGeom>
          <a:noFill/>
          <a:ln>
            <a:solidFill>
              <a:schemeClr val="dk1"/>
            </a:solidFill>
          </a:ln>
        </p:spPr>
        <p:txBody>
          <a:bodyPr wrap="square" rtlCol="0">
            <a:spAutoFit/>
          </a:bodyPr>
          <a:lstStyle/>
          <a:p>
            <a:pPr lvl="1"/>
            <a:r>
              <a:rPr lang="en-US" sz="1200" dirty="0"/>
              <a:t>Parameterized AXI4 Fabric Components</a:t>
            </a:r>
          </a:p>
          <a:p>
            <a:pPr lvl="1"/>
            <a:r>
              <a:rPr lang="en-US" sz="1200" dirty="0"/>
              <a:t>Banked Memories</a:t>
            </a:r>
          </a:p>
          <a:p>
            <a:pPr lvl="1"/>
            <a:r>
              <a:rPr lang="en-US" sz="1200" dirty="0"/>
              <a:t>Crossbar, Reorder Buffer, Cache</a:t>
            </a:r>
          </a:p>
          <a:p>
            <a:pPr lvl="1"/>
            <a:r>
              <a:rPr lang="en-US" sz="1200" dirty="0"/>
              <a:t>Parameterized NOC components</a:t>
            </a:r>
          </a:p>
        </p:txBody>
      </p:sp>
      <p:cxnSp>
        <p:nvCxnSpPr>
          <p:cNvPr id="17" name="Straight Arrow Connector 16"/>
          <p:cNvCxnSpPr/>
          <p:nvPr/>
        </p:nvCxnSpPr>
        <p:spPr>
          <a:xfrm flipH="1">
            <a:off x="7213600" y="3998725"/>
            <a:ext cx="863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213600" y="3232666"/>
            <a:ext cx="863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99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err="1"/>
              <a:t>Matchlib</a:t>
            </a:r>
            <a:r>
              <a:rPr lang="en-US" sz="2400" dirty="0"/>
              <a:t> Key Coding Guidelines: </a:t>
            </a:r>
            <a:br>
              <a:rPr lang="en-US" sz="2400" dirty="0"/>
            </a:br>
            <a:r>
              <a:rPr lang="en-US" sz="2400" dirty="0"/>
              <a:t>When do you need to use Non-blocking IO?</a:t>
            </a:r>
          </a:p>
        </p:txBody>
      </p:sp>
      <p:sp>
        <p:nvSpPr>
          <p:cNvPr id="3" name="Content Placeholder 2"/>
          <p:cNvSpPr>
            <a:spLocks noGrp="1"/>
          </p:cNvSpPr>
          <p:nvPr>
            <p:ph idx="1"/>
          </p:nvPr>
        </p:nvSpPr>
        <p:spPr>
          <a:xfrm>
            <a:off x="411160" y="1414800"/>
            <a:ext cx="11018839" cy="4536000"/>
          </a:xfrm>
        </p:spPr>
        <p:txBody>
          <a:bodyPr>
            <a:normAutofit lnSpcReduction="10000"/>
          </a:bodyPr>
          <a:lstStyle/>
          <a:p>
            <a:pPr marL="522900" lvl="1" indent="-342900"/>
            <a:r>
              <a:rPr lang="en-US" sz="2200" dirty="0"/>
              <a:t>Arbitration requires Peek or </a:t>
            </a:r>
            <a:r>
              <a:rPr lang="en-US" sz="2200" dirty="0" err="1"/>
              <a:t>PopNB</a:t>
            </a:r>
            <a:r>
              <a:rPr lang="en-US" sz="2200" dirty="0"/>
              <a:t>  to all arbitrated inputs.</a:t>
            </a:r>
          </a:p>
          <a:p>
            <a:pPr marL="522900" lvl="1" indent="-342900"/>
            <a:r>
              <a:rPr lang="en-US" sz="2200" dirty="0"/>
              <a:t>Time-based splitting and merging of transaction streams requires </a:t>
            </a:r>
            <a:r>
              <a:rPr lang="en-US" sz="2200" dirty="0" err="1"/>
              <a:t>PushNB</a:t>
            </a:r>
            <a:r>
              <a:rPr lang="en-US" sz="2200" dirty="0"/>
              <a:t> and </a:t>
            </a:r>
            <a:r>
              <a:rPr lang="en-US" sz="2200" dirty="0" err="1"/>
              <a:t>PopNB</a:t>
            </a:r>
            <a:r>
              <a:rPr lang="en-US" sz="2200" dirty="0"/>
              <a:t> (respectively)</a:t>
            </a:r>
          </a:p>
          <a:p>
            <a:pPr marL="522900" lvl="1" indent="-342900"/>
            <a:r>
              <a:rPr lang="en-US" sz="2200" dirty="0"/>
              <a:t>Even when using NB IO, it is best to have </a:t>
            </a:r>
            <a:r>
              <a:rPr lang="en-US" sz="2200" dirty="0">
                <a:solidFill>
                  <a:srgbClr val="FF0000"/>
                </a:solidFill>
              </a:rPr>
              <a:t>at least one blocking IO call </a:t>
            </a:r>
            <a:r>
              <a:rPr lang="en-US" sz="2200" dirty="0"/>
              <a:t>in each iteration of a loop</a:t>
            </a:r>
          </a:p>
          <a:p>
            <a:pPr marL="702900" lvl="2" indent="-342900">
              <a:lnSpc>
                <a:spcPct val="120000"/>
              </a:lnSpc>
            </a:pPr>
            <a:r>
              <a:rPr lang="en-US" sz="2000" dirty="0"/>
              <a:t>This ensures Catapult understands a clear relationship between II of loop and IO behavior.</a:t>
            </a:r>
          </a:p>
          <a:p>
            <a:pPr marL="522900" lvl="1" indent="-342900"/>
            <a:r>
              <a:rPr lang="en-US" sz="2200" dirty="0"/>
              <a:t>There are cases where a process will need ALL non-blocking IO (all </a:t>
            </a:r>
            <a:r>
              <a:rPr lang="en-US" sz="2200" dirty="0" err="1"/>
              <a:t>PopNB</a:t>
            </a:r>
            <a:r>
              <a:rPr lang="en-US" sz="2200" dirty="0"/>
              <a:t> and </a:t>
            </a:r>
            <a:r>
              <a:rPr lang="en-US" sz="2200" dirty="0" err="1"/>
              <a:t>PushNB</a:t>
            </a:r>
            <a:r>
              <a:rPr lang="en-US" sz="2200" dirty="0"/>
              <a:t>), but it should be pretty rare.</a:t>
            </a:r>
          </a:p>
          <a:p>
            <a:pPr marL="522900" lvl="1" indent="-342900"/>
            <a:r>
              <a:rPr lang="en-US" sz="2200" dirty="0"/>
              <a:t>In this case the process should be kept as small / simple as possible, ideally communicating with other processes that follow the guidelines above.</a:t>
            </a:r>
          </a:p>
          <a:p>
            <a:pPr marL="522900" lvl="1" indent="-342900"/>
            <a:r>
              <a:rPr lang="en-US" sz="2200" dirty="0"/>
              <a:t>With all non-blocking IO, you will likely be modeling at very close to RTL level, and most likely HLS will just be translating SC RTL into Verilog RTL.</a:t>
            </a:r>
          </a:p>
        </p:txBody>
      </p:sp>
      <p:sp>
        <p:nvSpPr>
          <p:cNvPr id="5" name="Slide Number Placeholder 4"/>
          <p:cNvSpPr>
            <a:spLocks noGrp="1"/>
          </p:cNvSpPr>
          <p:nvPr>
            <p:ph type="sldNum" sz="quarter" idx="11"/>
          </p:nvPr>
        </p:nvSpPr>
        <p:spPr/>
        <p:txBody>
          <a:bodyPr/>
          <a:lstStyle/>
          <a:p>
            <a:fld id="{B8EE6C0D-8D49-4EF2-B5AB-91C9339EB8BA}" type="slidenum">
              <a:rPr lang="en-US" smtClean="0"/>
              <a:pPr/>
              <a:t>9</a:t>
            </a:fld>
            <a:endParaRPr lang="en-US" dirty="0"/>
          </a:p>
        </p:txBody>
      </p:sp>
    </p:spTree>
    <p:extLst>
      <p:ext uri="{BB962C8B-B14F-4D97-AF65-F5344CB8AC3E}">
        <p14:creationId xmlns:p14="http://schemas.microsoft.com/office/powerpoint/2010/main" val="391505124"/>
      </p:ext>
    </p:extLst>
  </p:cSld>
  <p:clrMapOvr>
    <a:masterClrMapping/>
  </p:clrMapOvr>
</p:sld>
</file>

<file path=ppt/theme/theme1.xml><?xml version="1.0" encoding="utf-8"?>
<a:theme xmlns:a="http://schemas.openxmlformats.org/drawingml/2006/main" name="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Presentation4" id="{FC6D9AAA-9CEB-C648-9ACF-12CADF036143}" vid="{8F333AF5-0CD8-8A4B-8069-2D4F32B73546}"/>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1383</TotalTime>
  <Words>5705</Words>
  <Application>Microsoft Office PowerPoint</Application>
  <PresentationFormat>Widescreen</PresentationFormat>
  <Paragraphs>689</Paragraphs>
  <Slides>52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Courier New</vt:lpstr>
      <vt:lpstr>System Font Regular</vt:lpstr>
      <vt:lpstr>Tahoma</vt:lpstr>
      <vt:lpstr>Siemens 2020</vt:lpstr>
      <vt:lpstr>Advanced Matchlib Topics 2021</vt:lpstr>
      <vt:lpstr>Catapult SystemC / Matchlib Resources</vt:lpstr>
      <vt:lpstr>Brief Review of Matchlib Interfaces</vt:lpstr>
      <vt:lpstr>Brief Review of Matchlib Interfaces (continued)</vt:lpstr>
      <vt:lpstr>Brief Review of Primary Matchlib Features</vt:lpstr>
      <vt:lpstr>Brief Review of Primary Matchlib Features (continued)</vt:lpstr>
      <vt:lpstr>MatchLib Relationship to SystemC Standards</vt:lpstr>
      <vt:lpstr>Proposed SystemC HLS Standards Layers</vt:lpstr>
      <vt:lpstr>Matchlib Key Coding Guidelines:  When do you need to use Non-blocking IO?</vt:lpstr>
      <vt:lpstr>Matchlib: Always prefer to use blocking IO over nonblocking IO.</vt:lpstr>
      <vt:lpstr>Key Guidelines for Coding for Good QOR in SC</vt:lpstr>
      <vt:lpstr>Can I use “feature X” with Catapult SystemC Flow?</vt:lpstr>
      <vt:lpstr>Matchlib Accuracy</vt:lpstr>
      <vt:lpstr>Small Example</vt:lpstr>
      <vt:lpstr>Larger Example: AXI4 Bus Fabric using MatchLib</vt:lpstr>
      <vt:lpstr>AXI4 Bus Fabric using MatchLib – Test #0</vt:lpstr>
      <vt:lpstr>AXI4 Bus Fabric Test #0 simulation logs</vt:lpstr>
      <vt:lpstr>AXI4 Fabric Waveforms Before Catapult HLS–Test #0 (SystemC)</vt:lpstr>
      <vt:lpstr>AXI4 Fabric Waveforms After Catapult HLS – Test #0 (Verilog)</vt:lpstr>
      <vt:lpstr>AXI4 Bus Fabric using MatchLib – Test #1</vt:lpstr>
      <vt:lpstr>AXI4 Bus Fabric Test #1 simulation logs</vt:lpstr>
      <vt:lpstr>AXI4 Fabric Waveforms Before Catapult HLS –Test#1 (SystemC)</vt:lpstr>
      <vt:lpstr>AXI4 Fabric Waveforms After Catapult HLS – Test #1 (Verilog)</vt:lpstr>
      <vt:lpstr>Key Observations</vt:lpstr>
      <vt:lpstr>Matchlib “throughput accuracy” is high for:</vt:lpstr>
      <vt:lpstr>Design aspects which require extra handling:</vt:lpstr>
      <vt:lpstr>How Catapult changes latency and capacity of design…</vt:lpstr>
      <vt:lpstr>Stuttering Design Example (72* : bagel shop example)</vt:lpstr>
      <vt:lpstr>Stuttering Design Example Pre-HLS Default Waveforms</vt:lpstr>
      <vt:lpstr>Stuttering Design Example Pre-HLS with back-annotation</vt:lpstr>
      <vt:lpstr>Areas where Matchlib “throughput accuracy” is harder</vt:lpstr>
      <vt:lpstr>Pre-HLS Debugging in Questa, VCS, Xcelium</vt:lpstr>
      <vt:lpstr>Pre-HLS Debugging in Questa, VCS, Xcelium</vt:lpstr>
      <vt:lpstr>Pre-HLS Debugging in Questa, VCS, Xcelium (cont)</vt:lpstr>
      <vt:lpstr>Supporting Custom Protocols in Catapult SystemC &amp; Matchlib</vt:lpstr>
      <vt:lpstr>Non-Trivial Custom Protocol Example: ARM APB (52_apb)</vt:lpstr>
      <vt:lpstr>Non-Trivial Custom Protocol Example: Step 2</vt:lpstr>
      <vt:lpstr>Non-Trivial Custom Protocol Example: Step 2 (cont.)</vt:lpstr>
      <vt:lpstr>Non-Trivial Custom Protocol Example: Step 3</vt:lpstr>
      <vt:lpstr>Non-Trivial Custom Protocol Example: Step 4</vt:lpstr>
      <vt:lpstr>Non-Trivial Custom Protocol Example: Step 5</vt:lpstr>
      <vt:lpstr>Non-Trivial Custom Protocol Example: Step 5 (cont.)</vt:lpstr>
      <vt:lpstr>Non-Trivial Custom Protocol Example: Step 6</vt:lpstr>
      <vt:lpstr>52_apb Design Example</vt:lpstr>
      <vt:lpstr>Running 52_apb Example RTL</vt:lpstr>
      <vt:lpstr>Custom Protocol Concluding Thoughts</vt:lpstr>
      <vt:lpstr>Shared Memories in SystemC Designs – Approach #1</vt:lpstr>
      <vt:lpstr>Shared Memories in SystemC Designs – Approach #2</vt:lpstr>
      <vt:lpstr>Shared Memories in SystemC Designs – Approach #2 (cont.)</vt:lpstr>
      <vt:lpstr>Catapult SystemC Support for BIST Ports on RAMs</vt:lpstr>
      <vt:lpstr>External Catapult SystemC / Matchlib Resources</vt:lpstr>
      <vt:lpstr>Thank you!</vt:lpstr>
    </vt:vector>
  </TitlesOfParts>
  <Manager/>
  <Company>Mentor Graphics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Design and Validation of an AI Accelerator’s System Level Performance  Using an HLS Design Methodology</dc:title>
  <dc:subject/>
  <dc:creator>Fingeroff, Michael</dc:creator>
  <cp:keywords>Template</cp:keywords>
  <dc:description>Version 3.0.8
September 2020</dc:description>
  <cp:lastModifiedBy>Swan, Stuart (DI SW ICS DDI)</cp:lastModifiedBy>
  <cp:revision>106</cp:revision>
  <dcterms:created xsi:type="dcterms:W3CDTF">2021-03-10T20:47:03Z</dcterms:created>
  <dcterms:modified xsi:type="dcterms:W3CDTF">2021-11-29T22:20:38Z</dcterms:modified>
  <cp:category/>
</cp:coreProperties>
</file>